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 id="2147483655" r:id="rId2"/>
  </p:sldMasterIdLst>
  <p:notesMasterIdLst>
    <p:notesMasterId r:id="rId16"/>
  </p:notesMasterIdLst>
  <p:sldIdLst>
    <p:sldId id="256" r:id="rId3"/>
    <p:sldId id="260" r:id="rId4"/>
    <p:sldId id="261" r:id="rId5"/>
    <p:sldId id="262" r:id="rId6"/>
    <p:sldId id="268" r:id="rId7"/>
    <p:sldId id="263" r:id="rId8"/>
    <p:sldId id="267" r:id="rId9"/>
    <p:sldId id="264" r:id="rId10"/>
    <p:sldId id="257" r:id="rId11"/>
    <p:sldId id="259" r:id="rId12"/>
    <p:sldId id="258" r:id="rId13"/>
    <p:sldId id="266" r:id="rId14"/>
    <p:sldId id="269" r:id="rId15"/>
  </p:sldIdLst>
  <p:sldSz cx="9144000" cy="6858000" type="screen4x3"/>
  <p:notesSz cx="6858000" cy="9144000"/>
  <p:embeddedFontLst>
    <p:embeddedFont>
      <p:font typeface="Calibri" panose="020F0502020204030204" pitchFamily="34" charset="0"/>
      <p:regular r:id="rId17"/>
      <p:bold r:id="rId18"/>
      <p:italic r:id="rId19"/>
      <p:boldItalic r:id="rId20"/>
    </p:embeddedFont>
    <p:embeddedFont>
      <p:font typeface="Calibri Light" panose="020F0302020204030204" pitchFamily="34" charset="0"/>
      <p:regular r:id="rId21"/>
      <p:italic r:id="rId22"/>
    </p:embeddedFont>
    <p:embeddedFont>
      <p:font typeface="CourierNewPSMT" panose="02070309020205020404" pitchFamily="49" charset="0"/>
      <p:regular r:id="rId23"/>
      <p:bold r:id="rId24"/>
      <p:italic r:id="rId25"/>
      <p:boldItalic r:id="rId26"/>
    </p:embeddedFont>
    <p:embeddedFont>
      <p:font typeface="Titillium Web" pitchFamily="2" charset="77"/>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hAlck/8FJg1nkofP4XZeYN4VKI/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844"/>
  </p:normalViewPr>
  <p:slideViewPr>
    <p:cSldViewPr snapToGrid="0">
      <p:cViewPr varScale="1">
        <p:scale>
          <a:sx n="104" d="100"/>
          <a:sy n="104" d="100"/>
        </p:scale>
        <p:origin x="1880" y="20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1.xml"/><Relationship Id="rId21" Type="http://schemas.openxmlformats.org/officeDocument/2006/relationships/font" Target="fonts/font5.fntdata"/><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font" Target="fonts/font3.fntdata"/><Relationship Id="rId31"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Google Shape;31;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 name="Google Shape;3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9" name="Google Shape;59;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65464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9" name="Google Shape;59;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22946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g2daf28e9c3f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 name="Google Shape;45;g2daf28e9c3f_0_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46592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g2daf28e9c3f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 name="Google Shape;45;g2daf28e9c3f_0_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00339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g2daf28e9c3f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 name="Google Shape;45;g2daf28e9c3f_0_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87193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g2daf28e9c3f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 name="Google Shape;45;g2daf28e9c3f_0_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42685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g2daf28e9c3f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 name="Google Shape;45;g2daf28e9c3f_0_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50419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g2daf28e9c3f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 name="Google Shape;45;g2daf28e9c3f_0_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9" name="Google Shape;59;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2" name="Google Shape;5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g2daf28e9c3f_0_44"/>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8" name="Google Shape;28;g2daf28e9c3f_0_4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9" name="Google Shape;29;g2daf28e9c3f_0_4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F145DB-0049-104D-B569-13A291BF308F}"/>
              </a:ext>
            </a:extLst>
          </p:cNvPr>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B848661B-6661-8244-8FFD-95B8F8B6A7B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it-IT"/>
          </a:p>
        </p:txBody>
      </p:sp>
      <p:sp>
        <p:nvSpPr>
          <p:cNvPr id="4" name="Segnaposto testo 3">
            <a:extLst>
              <a:ext uri="{FF2B5EF4-FFF2-40B4-BE49-F238E27FC236}">
                <a16:creationId xmlns:a16="http://schemas.microsoft.com/office/drawing/2014/main" id="{8DCE2683-1D4F-C541-AA0D-C666250A177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46431EDB-45D1-6549-A0E9-D3C214DF8552}"/>
              </a:ext>
            </a:extLst>
          </p:cNvPr>
          <p:cNvSpPr>
            <a:spLocks noGrp="1"/>
          </p:cNvSpPr>
          <p:nvPr>
            <p:ph type="dt" sz="half" idx="10"/>
          </p:nvPr>
        </p:nvSpPr>
        <p:spPr/>
        <p:txBody>
          <a:bodyPr/>
          <a:lstStyle/>
          <a:p>
            <a:fld id="{FB05E60A-BF3C-C340-B0F9-850ED5CB96F8}" type="datetimeFigureOut">
              <a:rPr lang="it-IT" smtClean="0"/>
              <a:t>21/05/25</a:t>
            </a:fld>
            <a:endParaRPr lang="it-IT"/>
          </a:p>
        </p:txBody>
      </p:sp>
      <p:sp>
        <p:nvSpPr>
          <p:cNvPr id="6" name="Segnaposto piè di pagina 5">
            <a:extLst>
              <a:ext uri="{FF2B5EF4-FFF2-40B4-BE49-F238E27FC236}">
                <a16:creationId xmlns:a16="http://schemas.microsoft.com/office/drawing/2014/main" id="{AA4E978C-BE10-764E-A1FE-04FC557AF36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EB1EA52-3528-1849-AF15-9BF922235C3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‹N›</a:t>
            </a:fld>
            <a:endParaRPr lang="en-US"/>
          </a:p>
        </p:txBody>
      </p:sp>
    </p:spTree>
    <p:extLst>
      <p:ext uri="{BB962C8B-B14F-4D97-AF65-F5344CB8AC3E}">
        <p14:creationId xmlns:p14="http://schemas.microsoft.com/office/powerpoint/2010/main" val="32100510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284B99-5DF5-1A4A-9AE8-D0DD72464F34}"/>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C9FED0AC-7480-CA40-BE16-50FBB4537055}"/>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31DFB7B-46D7-FB40-92F1-2AA69C4EB738}"/>
              </a:ext>
            </a:extLst>
          </p:cNvPr>
          <p:cNvSpPr>
            <a:spLocks noGrp="1"/>
          </p:cNvSpPr>
          <p:nvPr>
            <p:ph type="dt" sz="half" idx="10"/>
          </p:nvPr>
        </p:nvSpPr>
        <p:spPr/>
        <p:txBody>
          <a:bodyPr/>
          <a:lstStyle/>
          <a:p>
            <a:fld id="{FB05E60A-BF3C-C340-B0F9-850ED5CB96F8}" type="datetimeFigureOut">
              <a:rPr lang="it-IT" smtClean="0"/>
              <a:t>21/05/25</a:t>
            </a:fld>
            <a:endParaRPr lang="it-IT"/>
          </a:p>
        </p:txBody>
      </p:sp>
      <p:sp>
        <p:nvSpPr>
          <p:cNvPr id="5" name="Segnaposto piè di pagina 4">
            <a:extLst>
              <a:ext uri="{FF2B5EF4-FFF2-40B4-BE49-F238E27FC236}">
                <a16:creationId xmlns:a16="http://schemas.microsoft.com/office/drawing/2014/main" id="{503EF78D-C933-A045-85E0-E34840C1C78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CA3D0A8-919C-6643-9304-23BDD6CCB75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‹N›</a:t>
            </a:fld>
            <a:endParaRPr lang="en-US"/>
          </a:p>
        </p:txBody>
      </p:sp>
    </p:spTree>
    <p:extLst>
      <p:ext uri="{BB962C8B-B14F-4D97-AF65-F5344CB8AC3E}">
        <p14:creationId xmlns:p14="http://schemas.microsoft.com/office/powerpoint/2010/main" val="325904158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5B40B869-2488-8D4C-8434-187917229D9E}"/>
              </a:ext>
            </a:extLst>
          </p:cNvPr>
          <p:cNvSpPr>
            <a:spLocks noGrp="1"/>
          </p:cNvSpPr>
          <p:nvPr>
            <p:ph type="title" orient="vert"/>
          </p:nvPr>
        </p:nvSpPr>
        <p:spPr>
          <a:xfrm>
            <a:off x="6543675" y="365125"/>
            <a:ext cx="1971675"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7013C3F-8773-9D42-B510-AD36484FFE31}"/>
              </a:ext>
            </a:extLst>
          </p:cNvPr>
          <p:cNvSpPr>
            <a:spLocks noGrp="1"/>
          </p:cNvSpPr>
          <p:nvPr>
            <p:ph type="body" orient="vert" idx="1"/>
          </p:nvPr>
        </p:nvSpPr>
        <p:spPr>
          <a:xfrm>
            <a:off x="628650" y="365125"/>
            <a:ext cx="5800725"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7CA720F-CC53-744C-BB91-36BEDD35332A}"/>
              </a:ext>
            </a:extLst>
          </p:cNvPr>
          <p:cNvSpPr>
            <a:spLocks noGrp="1"/>
          </p:cNvSpPr>
          <p:nvPr>
            <p:ph type="dt" sz="half" idx="10"/>
          </p:nvPr>
        </p:nvSpPr>
        <p:spPr/>
        <p:txBody>
          <a:bodyPr/>
          <a:lstStyle/>
          <a:p>
            <a:fld id="{FB05E60A-BF3C-C340-B0F9-850ED5CB96F8}" type="datetimeFigureOut">
              <a:rPr lang="it-IT" smtClean="0"/>
              <a:t>21/05/25</a:t>
            </a:fld>
            <a:endParaRPr lang="it-IT"/>
          </a:p>
        </p:txBody>
      </p:sp>
      <p:sp>
        <p:nvSpPr>
          <p:cNvPr id="5" name="Segnaposto piè di pagina 4">
            <a:extLst>
              <a:ext uri="{FF2B5EF4-FFF2-40B4-BE49-F238E27FC236}">
                <a16:creationId xmlns:a16="http://schemas.microsoft.com/office/drawing/2014/main" id="{F5AD88DF-C527-2A4E-87DF-72C27299E07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F2965E8-1400-9745-B169-9F6AFCCC313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‹N›</a:t>
            </a:fld>
            <a:endParaRPr lang="en-US"/>
          </a:p>
        </p:txBody>
      </p:sp>
    </p:spTree>
    <p:extLst>
      <p:ext uri="{BB962C8B-B14F-4D97-AF65-F5344CB8AC3E}">
        <p14:creationId xmlns:p14="http://schemas.microsoft.com/office/powerpoint/2010/main" val="268899870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embo / White">
  <p:cSld name="Tembo / White">
    <p:bg>
      <p:bgPr>
        <a:solidFill>
          <a:srgbClr val="FFFFFF"/>
        </a:solidFill>
        <a:effectLst/>
      </p:bgPr>
    </p:bg>
    <p:spTree>
      <p:nvGrpSpPr>
        <p:cNvPr id="1" name="Shape 7"/>
        <p:cNvGrpSpPr/>
        <p:nvPr/>
      </p:nvGrpSpPr>
      <p:grpSpPr>
        <a:xfrm>
          <a:off x="0" y="0"/>
          <a:ext cx="0" cy="0"/>
          <a:chOff x="0" y="0"/>
          <a:chExt cx="0" cy="0"/>
        </a:xfrm>
      </p:grpSpPr>
    </p:spTree>
    <p:extLst>
      <p:ext uri="{BB962C8B-B14F-4D97-AF65-F5344CB8AC3E}">
        <p14:creationId xmlns:p14="http://schemas.microsoft.com/office/powerpoint/2010/main" val="35523088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ntestazione / Light Grey" type="tx">
  <p:cSld name="Intestazione / Light Grey">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3384146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4F7182-B521-C748-94FF-FE325A941119}"/>
              </a:ext>
            </a:extLst>
          </p:cNvPr>
          <p:cNvSpPr>
            <a:spLocks noGrp="1"/>
          </p:cNvSpPr>
          <p:nvPr>
            <p:ph type="ctrTitle"/>
          </p:nvPr>
        </p:nvSpPr>
        <p:spPr>
          <a:xfrm>
            <a:off x="1143000" y="1122363"/>
            <a:ext cx="6858000" cy="2387600"/>
          </a:xfrm>
        </p:spPr>
        <p:txBody>
          <a:bodyPr anchor="b"/>
          <a:lstStyle>
            <a:lvl1pPr algn="ctr">
              <a:defRPr sz="45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D67AA2D7-1FBD-3942-B50F-2A5952475B6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A0B694ED-E216-1541-B8D3-6A456B1954A8}"/>
              </a:ext>
            </a:extLst>
          </p:cNvPr>
          <p:cNvSpPr>
            <a:spLocks noGrp="1"/>
          </p:cNvSpPr>
          <p:nvPr>
            <p:ph type="dt" sz="half" idx="10"/>
          </p:nvPr>
        </p:nvSpPr>
        <p:spPr/>
        <p:txBody>
          <a:bodyPr/>
          <a:lstStyle/>
          <a:p>
            <a:fld id="{FB05E60A-BF3C-C340-B0F9-850ED5CB96F8}" type="datetimeFigureOut">
              <a:rPr lang="it-IT" smtClean="0"/>
              <a:t>21/05/25</a:t>
            </a:fld>
            <a:endParaRPr lang="it-IT"/>
          </a:p>
        </p:txBody>
      </p:sp>
      <p:sp>
        <p:nvSpPr>
          <p:cNvPr id="5" name="Segnaposto piè di pagina 4">
            <a:extLst>
              <a:ext uri="{FF2B5EF4-FFF2-40B4-BE49-F238E27FC236}">
                <a16:creationId xmlns:a16="http://schemas.microsoft.com/office/drawing/2014/main" id="{D7538F3B-7F21-4945-9209-5659055657C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A956016-B571-434D-AE4C-F5F2F2A6597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‹N›</a:t>
            </a:fld>
            <a:endParaRPr lang="en-US"/>
          </a:p>
        </p:txBody>
      </p:sp>
    </p:spTree>
    <p:extLst>
      <p:ext uri="{BB962C8B-B14F-4D97-AF65-F5344CB8AC3E}">
        <p14:creationId xmlns:p14="http://schemas.microsoft.com/office/powerpoint/2010/main" val="14002643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E76572-CEEF-F449-B03E-6F957EEDD0D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01C1FC1-DB7B-E941-AD54-2C3461F2A41A}"/>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F10C2D5-7B1A-8749-802A-242AD72ACF4B}"/>
              </a:ext>
            </a:extLst>
          </p:cNvPr>
          <p:cNvSpPr>
            <a:spLocks noGrp="1"/>
          </p:cNvSpPr>
          <p:nvPr>
            <p:ph type="dt" sz="half" idx="10"/>
          </p:nvPr>
        </p:nvSpPr>
        <p:spPr/>
        <p:txBody>
          <a:bodyPr/>
          <a:lstStyle/>
          <a:p>
            <a:endParaRPr lang="it-IT"/>
          </a:p>
        </p:txBody>
      </p:sp>
      <p:sp>
        <p:nvSpPr>
          <p:cNvPr id="5" name="Segnaposto piè di pagina 4">
            <a:extLst>
              <a:ext uri="{FF2B5EF4-FFF2-40B4-BE49-F238E27FC236}">
                <a16:creationId xmlns:a16="http://schemas.microsoft.com/office/drawing/2014/main" id="{85502732-CD36-BC49-B3A8-1A99B4F9C8C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CB8B84E-4527-194D-87EE-18C7033E98A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‹N›</a:t>
            </a:fld>
            <a:endParaRPr lang="en-US"/>
          </a:p>
        </p:txBody>
      </p:sp>
    </p:spTree>
    <p:extLst>
      <p:ext uri="{BB962C8B-B14F-4D97-AF65-F5344CB8AC3E}">
        <p14:creationId xmlns:p14="http://schemas.microsoft.com/office/powerpoint/2010/main" val="2229789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6682B7-0A83-3C40-A0D0-4C32545FF110}"/>
              </a:ext>
            </a:extLst>
          </p:cNvPr>
          <p:cNvSpPr>
            <a:spLocks noGrp="1"/>
          </p:cNvSpPr>
          <p:nvPr>
            <p:ph type="title"/>
          </p:nvPr>
        </p:nvSpPr>
        <p:spPr>
          <a:xfrm>
            <a:off x="623888" y="1709739"/>
            <a:ext cx="7886700" cy="2852737"/>
          </a:xfrm>
        </p:spPr>
        <p:txBody>
          <a:bodyPr anchor="b"/>
          <a:lstStyle>
            <a:lvl1pPr>
              <a:defRPr sz="45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86892F32-A33D-5747-868F-4CE6714E417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2A878ECB-7753-A143-AA28-32CE70ABDE75}"/>
              </a:ext>
            </a:extLst>
          </p:cNvPr>
          <p:cNvSpPr>
            <a:spLocks noGrp="1"/>
          </p:cNvSpPr>
          <p:nvPr>
            <p:ph type="dt" sz="half" idx="10"/>
          </p:nvPr>
        </p:nvSpPr>
        <p:spPr/>
        <p:txBody>
          <a:bodyPr/>
          <a:lstStyle/>
          <a:p>
            <a:fld id="{FB05E60A-BF3C-C340-B0F9-850ED5CB96F8}" type="datetimeFigureOut">
              <a:rPr lang="it-IT" smtClean="0"/>
              <a:t>21/05/25</a:t>
            </a:fld>
            <a:endParaRPr lang="it-IT"/>
          </a:p>
        </p:txBody>
      </p:sp>
      <p:sp>
        <p:nvSpPr>
          <p:cNvPr id="5" name="Segnaposto piè di pagina 4">
            <a:extLst>
              <a:ext uri="{FF2B5EF4-FFF2-40B4-BE49-F238E27FC236}">
                <a16:creationId xmlns:a16="http://schemas.microsoft.com/office/drawing/2014/main" id="{B7F3AD00-0298-F842-8887-96D3D81BD31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233192C-5934-6741-B798-3E9A94104E5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‹N›</a:t>
            </a:fld>
            <a:endParaRPr lang="en-US"/>
          </a:p>
        </p:txBody>
      </p:sp>
    </p:spTree>
    <p:extLst>
      <p:ext uri="{BB962C8B-B14F-4D97-AF65-F5344CB8AC3E}">
        <p14:creationId xmlns:p14="http://schemas.microsoft.com/office/powerpoint/2010/main" val="35379393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C5F6EF-40DD-B442-8067-D4DFFADA6EC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9C39458-B7D3-154B-9905-6D4BDDB7AF0D}"/>
              </a:ext>
            </a:extLst>
          </p:cNvPr>
          <p:cNvSpPr>
            <a:spLocks noGrp="1"/>
          </p:cNvSpPr>
          <p:nvPr>
            <p:ph sz="half" idx="1"/>
          </p:nvPr>
        </p:nvSpPr>
        <p:spPr>
          <a:xfrm>
            <a:off x="6286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EC493D60-A2AD-ED4D-8667-8C0E4F7DFD40}"/>
              </a:ext>
            </a:extLst>
          </p:cNvPr>
          <p:cNvSpPr>
            <a:spLocks noGrp="1"/>
          </p:cNvSpPr>
          <p:nvPr>
            <p:ph sz="half" idx="2"/>
          </p:nvPr>
        </p:nvSpPr>
        <p:spPr>
          <a:xfrm>
            <a:off x="46291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4BAD309C-C3DC-6B4F-A3D8-0449B6AACF73}"/>
              </a:ext>
            </a:extLst>
          </p:cNvPr>
          <p:cNvSpPr>
            <a:spLocks noGrp="1"/>
          </p:cNvSpPr>
          <p:nvPr>
            <p:ph type="dt" sz="half" idx="10"/>
          </p:nvPr>
        </p:nvSpPr>
        <p:spPr/>
        <p:txBody>
          <a:bodyPr/>
          <a:lstStyle/>
          <a:p>
            <a:fld id="{FB05E60A-BF3C-C340-B0F9-850ED5CB96F8}" type="datetimeFigureOut">
              <a:rPr lang="it-IT" smtClean="0"/>
              <a:t>21/05/25</a:t>
            </a:fld>
            <a:endParaRPr lang="it-IT"/>
          </a:p>
        </p:txBody>
      </p:sp>
      <p:sp>
        <p:nvSpPr>
          <p:cNvPr id="6" name="Segnaposto piè di pagina 5">
            <a:extLst>
              <a:ext uri="{FF2B5EF4-FFF2-40B4-BE49-F238E27FC236}">
                <a16:creationId xmlns:a16="http://schemas.microsoft.com/office/drawing/2014/main" id="{282EB4BA-F9BF-7445-A6CF-C2F776B9E9D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C7A1FA7-FF14-0D4B-AC24-41F5358670A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‹N›</a:t>
            </a:fld>
            <a:endParaRPr lang="en-US"/>
          </a:p>
        </p:txBody>
      </p:sp>
    </p:spTree>
    <p:extLst>
      <p:ext uri="{BB962C8B-B14F-4D97-AF65-F5344CB8AC3E}">
        <p14:creationId xmlns:p14="http://schemas.microsoft.com/office/powerpoint/2010/main" val="250888999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366B68-5560-B646-A821-B26F78E88437}"/>
              </a:ext>
            </a:extLst>
          </p:cNvPr>
          <p:cNvSpPr>
            <a:spLocks noGrp="1"/>
          </p:cNvSpPr>
          <p:nvPr>
            <p:ph type="title"/>
          </p:nvPr>
        </p:nvSpPr>
        <p:spPr>
          <a:xfrm>
            <a:off x="629841" y="365126"/>
            <a:ext cx="78867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40F68EF6-D785-B543-A4E1-BD8AF727B92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5EF5B2BD-5209-2640-B2AE-A14FB26E2C73}"/>
              </a:ext>
            </a:extLst>
          </p:cNvPr>
          <p:cNvSpPr>
            <a:spLocks noGrp="1"/>
          </p:cNvSpPr>
          <p:nvPr>
            <p:ph sz="half" idx="2"/>
          </p:nvPr>
        </p:nvSpPr>
        <p:spPr>
          <a:xfrm>
            <a:off x="629842" y="2505075"/>
            <a:ext cx="3868340"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F7A2FE04-71F0-E945-BF18-F942E469D4A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83C79F2B-6006-FF42-98DE-DD21D7380791}"/>
              </a:ext>
            </a:extLst>
          </p:cNvPr>
          <p:cNvSpPr>
            <a:spLocks noGrp="1"/>
          </p:cNvSpPr>
          <p:nvPr>
            <p:ph sz="quarter" idx="4"/>
          </p:nvPr>
        </p:nvSpPr>
        <p:spPr>
          <a:xfrm>
            <a:off x="4629150" y="2505075"/>
            <a:ext cx="3887391"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558FDDB3-8749-6F4C-BB0E-4FBD134C2038}"/>
              </a:ext>
            </a:extLst>
          </p:cNvPr>
          <p:cNvSpPr>
            <a:spLocks noGrp="1"/>
          </p:cNvSpPr>
          <p:nvPr>
            <p:ph type="dt" sz="half" idx="10"/>
          </p:nvPr>
        </p:nvSpPr>
        <p:spPr/>
        <p:txBody>
          <a:bodyPr/>
          <a:lstStyle/>
          <a:p>
            <a:fld id="{FB05E60A-BF3C-C340-B0F9-850ED5CB96F8}" type="datetimeFigureOut">
              <a:rPr lang="it-IT" smtClean="0"/>
              <a:t>21/05/25</a:t>
            </a:fld>
            <a:endParaRPr lang="it-IT"/>
          </a:p>
        </p:txBody>
      </p:sp>
      <p:sp>
        <p:nvSpPr>
          <p:cNvPr id="8" name="Segnaposto piè di pagina 7">
            <a:extLst>
              <a:ext uri="{FF2B5EF4-FFF2-40B4-BE49-F238E27FC236}">
                <a16:creationId xmlns:a16="http://schemas.microsoft.com/office/drawing/2014/main" id="{C34A9075-279A-8845-A254-BFFFC0887B29}"/>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5BFF8B1E-A049-1A4D-8A71-27F042273D7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‹N›</a:t>
            </a:fld>
            <a:endParaRPr lang="en-US"/>
          </a:p>
        </p:txBody>
      </p:sp>
    </p:spTree>
    <p:extLst>
      <p:ext uri="{BB962C8B-B14F-4D97-AF65-F5344CB8AC3E}">
        <p14:creationId xmlns:p14="http://schemas.microsoft.com/office/powerpoint/2010/main" val="294843235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89D155-77C8-4D42-9432-AAA163BF4C60}"/>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3815D021-80BE-3B4F-AEDE-25CBEF5A326D}"/>
              </a:ext>
            </a:extLst>
          </p:cNvPr>
          <p:cNvSpPr>
            <a:spLocks noGrp="1"/>
          </p:cNvSpPr>
          <p:nvPr>
            <p:ph type="dt" sz="half" idx="10"/>
          </p:nvPr>
        </p:nvSpPr>
        <p:spPr/>
        <p:txBody>
          <a:bodyPr/>
          <a:lstStyle/>
          <a:p>
            <a:fld id="{FB05E60A-BF3C-C340-B0F9-850ED5CB96F8}" type="datetimeFigureOut">
              <a:rPr lang="it-IT" smtClean="0"/>
              <a:t>21/05/25</a:t>
            </a:fld>
            <a:endParaRPr lang="it-IT"/>
          </a:p>
        </p:txBody>
      </p:sp>
      <p:sp>
        <p:nvSpPr>
          <p:cNvPr id="4" name="Segnaposto piè di pagina 3">
            <a:extLst>
              <a:ext uri="{FF2B5EF4-FFF2-40B4-BE49-F238E27FC236}">
                <a16:creationId xmlns:a16="http://schemas.microsoft.com/office/drawing/2014/main" id="{89395A6C-717E-B341-BB14-7E0E66267AFB}"/>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A2087801-4117-B94B-B10E-6BBE6C765CB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‹N›</a:t>
            </a:fld>
            <a:endParaRPr lang="en-US"/>
          </a:p>
        </p:txBody>
      </p:sp>
    </p:spTree>
    <p:extLst>
      <p:ext uri="{BB962C8B-B14F-4D97-AF65-F5344CB8AC3E}">
        <p14:creationId xmlns:p14="http://schemas.microsoft.com/office/powerpoint/2010/main" val="6199633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B35FD033-5327-6648-BB07-FFF1B0E3EF1C}"/>
              </a:ext>
            </a:extLst>
          </p:cNvPr>
          <p:cNvSpPr>
            <a:spLocks noGrp="1"/>
          </p:cNvSpPr>
          <p:nvPr>
            <p:ph type="dt" sz="half" idx="10"/>
          </p:nvPr>
        </p:nvSpPr>
        <p:spPr/>
        <p:txBody>
          <a:bodyPr/>
          <a:lstStyle/>
          <a:p>
            <a:fld id="{FB05E60A-BF3C-C340-B0F9-850ED5CB96F8}" type="datetimeFigureOut">
              <a:rPr lang="it-IT" smtClean="0"/>
              <a:t>21/05/25</a:t>
            </a:fld>
            <a:endParaRPr lang="it-IT"/>
          </a:p>
        </p:txBody>
      </p:sp>
      <p:sp>
        <p:nvSpPr>
          <p:cNvPr id="3" name="Segnaposto piè di pagina 2">
            <a:extLst>
              <a:ext uri="{FF2B5EF4-FFF2-40B4-BE49-F238E27FC236}">
                <a16:creationId xmlns:a16="http://schemas.microsoft.com/office/drawing/2014/main" id="{E7923F21-977F-1D47-87A9-7E13A17C01D4}"/>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BFB600BF-6D02-234E-8A2E-FF67E8D4765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‹N›</a:t>
            </a:fld>
            <a:endParaRPr lang="en-US"/>
          </a:p>
        </p:txBody>
      </p:sp>
    </p:spTree>
    <p:extLst>
      <p:ext uri="{BB962C8B-B14F-4D97-AF65-F5344CB8AC3E}">
        <p14:creationId xmlns:p14="http://schemas.microsoft.com/office/powerpoint/2010/main" val="200804640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F78499-D08A-7147-A70D-D551373B5953}"/>
              </a:ext>
            </a:extLst>
          </p:cNvPr>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33BEDF6-1F8F-5746-97B1-0996A79BA22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947B815F-804B-CF45-A86E-02E6D51E718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5C111D4-B271-AE48-BD40-1A0498A3B966}"/>
              </a:ext>
            </a:extLst>
          </p:cNvPr>
          <p:cNvSpPr>
            <a:spLocks noGrp="1"/>
          </p:cNvSpPr>
          <p:nvPr>
            <p:ph type="dt" sz="half" idx="10"/>
          </p:nvPr>
        </p:nvSpPr>
        <p:spPr/>
        <p:txBody>
          <a:bodyPr/>
          <a:lstStyle/>
          <a:p>
            <a:fld id="{FB05E60A-BF3C-C340-B0F9-850ED5CB96F8}" type="datetimeFigureOut">
              <a:rPr lang="it-IT" smtClean="0"/>
              <a:t>21/05/25</a:t>
            </a:fld>
            <a:endParaRPr lang="it-IT"/>
          </a:p>
        </p:txBody>
      </p:sp>
      <p:sp>
        <p:nvSpPr>
          <p:cNvPr id="6" name="Segnaposto piè di pagina 5">
            <a:extLst>
              <a:ext uri="{FF2B5EF4-FFF2-40B4-BE49-F238E27FC236}">
                <a16:creationId xmlns:a16="http://schemas.microsoft.com/office/drawing/2014/main" id="{B6E1A3A3-677B-9E4D-A01F-20ABE9347A7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D8DACAA-A25C-004A-BD67-94F6D068E35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‹N›</a:t>
            </a:fld>
            <a:endParaRPr lang="en-US"/>
          </a:p>
        </p:txBody>
      </p:sp>
    </p:spTree>
    <p:extLst>
      <p:ext uri="{BB962C8B-B14F-4D97-AF65-F5344CB8AC3E}">
        <p14:creationId xmlns:p14="http://schemas.microsoft.com/office/powerpoint/2010/main" val="362461368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
        <p:cNvGrpSpPr/>
        <p:nvPr/>
      </p:nvGrpSpPr>
      <p:grpSpPr>
        <a:xfrm>
          <a:off x="0" y="0"/>
          <a:ext cx="0" cy="0"/>
          <a:chOff x="0" y="0"/>
          <a:chExt cx="0" cy="0"/>
        </a:xfrm>
      </p:grpSpPr>
      <p:sp>
        <p:nvSpPr>
          <p:cNvPr id="21" name="Google Shape;21;g2daf28e9c3f_0_38"/>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22" name="Google Shape;22;g2daf28e9c3f_0_38"/>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lnSpc>
                <a:spcPct val="100000"/>
              </a:lnSpc>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lnSpc>
                <a:spcPct val="100000"/>
              </a:lnSpc>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23" name="Google Shape;23;g2daf28e9c3f_0_38"/>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24" name="Google Shape;24;g2daf28e9c3f_0_3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25" name="Google Shape;25;g2daf28e9c3f_0_3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‹N›</a:t>
            </a:fld>
            <a:endParaRPr>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8B45AD9-63C2-D04E-90B5-2B2C6C44892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A281473-797F-3149-85BC-93CEE97E1F5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B740070-D90F-8E4E-83FF-B061F252174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B05E60A-BF3C-C340-B0F9-850ED5CB96F8}" type="datetimeFigureOut">
              <a:rPr lang="it-IT" smtClean="0"/>
              <a:t>21/05/25</a:t>
            </a:fld>
            <a:endParaRPr lang="it-IT"/>
          </a:p>
        </p:txBody>
      </p:sp>
      <p:sp>
        <p:nvSpPr>
          <p:cNvPr id="5" name="Segnaposto piè di pagina 4">
            <a:extLst>
              <a:ext uri="{FF2B5EF4-FFF2-40B4-BE49-F238E27FC236}">
                <a16:creationId xmlns:a16="http://schemas.microsoft.com/office/drawing/2014/main" id="{2D2C4FED-3678-944A-9CF2-425EA2D570F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B937804C-0FD4-B54C-B79C-ADFC6C75067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‹N›</a:t>
            </a:fld>
            <a:endParaRPr lang="en-US"/>
          </a:p>
        </p:txBody>
      </p:sp>
    </p:spTree>
    <p:extLst>
      <p:ext uri="{BB962C8B-B14F-4D97-AF65-F5344CB8AC3E}">
        <p14:creationId xmlns:p14="http://schemas.microsoft.com/office/powerpoint/2010/main" val="3705732988"/>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hyperlink" Target="https://blogs.upm.es/urb-healthier/premios/" TargetMode="External"/><Relationship Id="rId3" Type="http://schemas.openxmlformats.org/officeDocument/2006/relationships/hyperlink" Target="mailto:saloneorientamento@comune.torino.it" TargetMode="External"/><Relationship Id="rId7" Type="http://schemas.openxmlformats.org/officeDocument/2006/relationships/hyperlink" Target="https://www.pngall.com/website-png/download/37689" TargetMode="External"/><Relationship Id="rId12"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hyperlink" Target="https://webgrrl.nl/201604/socialmediakanalen-2016-welke-zet-wanneer/" TargetMode="External"/><Relationship Id="rId5" Type="http://schemas.openxmlformats.org/officeDocument/2006/relationships/image" Target="../media/image4.jpg"/><Relationship Id="rId10" Type="http://schemas.openxmlformats.org/officeDocument/2006/relationships/image" Target="../media/image10.png"/><Relationship Id="rId4" Type="http://schemas.openxmlformats.org/officeDocument/2006/relationships/hyperlink" Target="http://www.saloneorientamentotorino.it/" TargetMode="External"/><Relationship Id="rId9" Type="http://schemas.openxmlformats.org/officeDocument/2006/relationships/hyperlink" Target="https://pixabay.com/id/mail-pesan-email-mengirim-pesan-1454731/"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sp>
        <p:nvSpPr>
          <p:cNvPr id="34" name="Google Shape;34;p3"/>
          <p:cNvSpPr txBox="1"/>
          <p:nvPr/>
        </p:nvSpPr>
        <p:spPr>
          <a:xfrm>
            <a:off x="775325" y="3965052"/>
            <a:ext cx="2843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5" name="Google Shape;35;p3"/>
          <p:cNvPicPr preferRelativeResize="0"/>
          <p:nvPr/>
        </p:nvPicPr>
        <p:blipFill rotWithShape="1">
          <a:blip r:embed="rId3">
            <a:alphaModFix/>
          </a:blip>
          <a:srcRect l="13184" b="41245"/>
          <a:stretch/>
        </p:blipFill>
        <p:spPr>
          <a:xfrm>
            <a:off x="5296829" y="983664"/>
            <a:ext cx="3847171" cy="5896638"/>
          </a:xfrm>
          <a:prstGeom prst="rect">
            <a:avLst/>
          </a:prstGeom>
          <a:solidFill>
            <a:srgbClr val="FFFFFF"/>
          </a:solidFill>
          <a:ln>
            <a:noFill/>
          </a:ln>
        </p:spPr>
      </p:pic>
      <p:pic>
        <p:nvPicPr>
          <p:cNvPr id="37" name="Google Shape;37;p3"/>
          <p:cNvPicPr preferRelativeResize="0"/>
          <p:nvPr/>
        </p:nvPicPr>
        <p:blipFill rotWithShape="1">
          <a:blip r:embed="rId4">
            <a:alphaModFix/>
          </a:blip>
          <a:srcRect/>
          <a:stretch/>
        </p:blipFill>
        <p:spPr>
          <a:xfrm>
            <a:off x="686875" y="6177524"/>
            <a:ext cx="2286000" cy="381014"/>
          </a:xfrm>
          <a:prstGeom prst="rect">
            <a:avLst/>
          </a:prstGeom>
          <a:noFill/>
          <a:ln>
            <a:noFill/>
          </a:ln>
        </p:spPr>
      </p:pic>
      <p:pic>
        <p:nvPicPr>
          <p:cNvPr id="39" name="Google Shape;39;p3"/>
          <p:cNvPicPr preferRelativeResize="0"/>
          <p:nvPr/>
        </p:nvPicPr>
        <p:blipFill rotWithShape="1">
          <a:blip r:embed="rId5">
            <a:alphaModFix/>
          </a:blip>
          <a:srcRect/>
          <a:stretch/>
        </p:blipFill>
        <p:spPr>
          <a:xfrm>
            <a:off x="4705274" y="6136377"/>
            <a:ext cx="1115800" cy="485725"/>
          </a:xfrm>
          <a:prstGeom prst="rect">
            <a:avLst/>
          </a:prstGeom>
          <a:noFill/>
          <a:ln>
            <a:noFill/>
          </a:ln>
        </p:spPr>
      </p:pic>
      <p:sp>
        <p:nvSpPr>
          <p:cNvPr id="40" name="Google Shape;40;p3"/>
          <p:cNvSpPr txBox="1"/>
          <p:nvPr/>
        </p:nvSpPr>
        <p:spPr>
          <a:xfrm>
            <a:off x="607013" y="5942061"/>
            <a:ext cx="2286000"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dirty="0">
                <a:solidFill>
                  <a:schemeClr val="dk1"/>
                </a:solidFill>
                <a:latin typeface="Arial"/>
                <a:ea typeface="Arial"/>
                <a:cs typeface="Arial"/>
                <a:sym typeface="Arial"/>
              </a:rPr>
              <a:t>In </a:t>
            </a:r>
            <a:r>
              <a:rPr lang="en-US" sz="1000" b="0" i="0" u="none" strike="noStrike" cap="none" dirty="0" err="1">
                <a:solidFill>
                  <a:schemeClr val="dk1"/>
                </a:solidFill>
                <a:latin typeface="Arial"/>
                <a:ea typeface="Arial"/>
                <a:cs typeface="Arial"/>
                <a:sym typeface="Arial"/>
              </a:rPr>
              <a:t>collaborazione</a:t>
            </a:r>
            <a:r>
              <a:rPr lang="en-US" sz="1000" b="0" i="0" u="none" strike="noStrike" cap="none" dirty="0">
                <a:solidFill>
                  <a:schemeClr val="dk1"/>
                </a:solidFill>
                <a:latin typeface="Arial"/>
                <a:ea typeface="Arial"/>
                <a:cs typeface="Arial"/>
                <a:sym typeface="Arial"/>
              </a:rPr>
              <a:t> con</a:t>
            </a:r>
            <a:endParaRPr sz="1000" b="0" i="0" u="none" strike="noStrike" cap="none" dirty="0">
              <a:solidFill>
                <a:schemeClr val="dk1"/>
              </a:solidFill>
              <a:latin typeface="Arial"/>
              <a:ea typeface="Arial"/>
              <a:cs typeface="Arial"/>
              <a:sym typeface="Arial"/>
            </a:endParaRPr>
          </a:p>
        </p:txBody>
      </p:sp>
      <p:sp>
        <p:nvSpPr>
          <p:cNvPr id="41" name="Google Shape;41;p3"/>
          <p:cNvSpPr txBox="1"/>
          <p:nvPr/>
        </p:nvSpPr>
        <p:spPr>
          <a:xfrm>
            <a:off x="183266" y="2393100"/>
            <a:ext cx="5581914" cy="2092881"/>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US" sz="1800" b="1" i="0" u="none" strike="noStrike" cap="none" dirty="0">
                <a:solidFill>
                  <a:srgbClr val="3C3C3C"/>
                </a:solidFill>
                <a:latin typeface="Titillium Web"/>
                <a:ea typeface="Titillium Web"/>
                <a:cs typeface="Titillium Web"/>
                <a:sym typeface="Titillium Web"/>
              </a:rPr>
              <a:t> </a:t>
            </a:r>
            <a:endParaRPr sz="18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dirty="0" err="1">
                <a:solidFill>
                  <a:srgbClr val="3C3C3C"/>
                </a:solidFill>
                <a:latin typeface="Titillium Web"/>
                <a:ea typeface="Titillium Web"/>
                <a:cs typeface="Titillium Web"/>
                <a:sym typeface="Titillium Web"/>
              </a:rPr>
              <a:t>Presentazione</a:t>
            </a:r>
            <a:r>
              <a:rPr lang="en-US" sz="3600" b="1" i="0" u="none" strike="noStrike" cap="none" dirty="0">
                <a:solidFill>
                  <a:srgbClr val="3C3C3C"/>
                </a:solidFill>
                <a:latin typeface="Titillium Web"/>
                <a:ea typeface="Titillium Web"/>
                <a:cs typeface="Titillium Web"/>
                <a:sym typeface="Titillium Web"/>
              </a:rPr>
              <a:t> </a:t>
            </a:r>
            <a:r>
              <a:rPr lang="en-US" sz="3600" b="1" i="0" u="none" strike="noStrike" cap="none" dirty="0" err="1">
                <a:solidFill>
                  <a:srgbClr val="3C3C3C"/>
                </a:solidFill>
                <a:latin typeface="Titillium Web"/>
                <a:ea typeface="Titillium Web"/>
                <a:cs typeface="Titillium Web"/>
                <a:sym typeface="Titillium Web"/>
              </a:rPr>
              <a:t>attività</a:t>
            </a:r>
            <a:r>
              <a:rPr lang="en-US" sz="3600" b="1" i="0" u="none" strike="noStrike" cap="none" dirty="0">
                <a:solidFill>
                  <a:srgbClr val="3C3C3C"/>
                </a:solidFill>
                <a:latin typeface="Titillium Web"/>
                <a:ea typeface="Titillium Web"/>
                <a:cs typeface="Titillium Web"/>
                <a:sym typeface="Titillium Web"/>
              </a:rPr>
              <a:t> </a:t>
            </a:r>
            <a:r>
              <a:rPr lang="en-US" sz="3600" b="1" i="0" u="none" strike="noStrike" cap="none" dirty="0" err="1">
                <a:solidFill>
                  <a:srgbClr val="3C3C3C"/>
                </a:solidFill>
                <a:latin typeface="Titillium Web"/>
                <a:ea typeface="Titillium Web"/>
                <a:cs typeface="Titillium Web"/>
                <a:sym typeface="Titillium Web"/>
              </a:rPr>
              <a:t>orientative</a:t>
            </a:r>
            <a:r>
              <a:rPr lang="en-US" sz="3600" b="1" i="0" u="none" strike="noStrike" cap="none" dirty="0">
                <a:solidFill>
                  <a:srgbClr val="3C3C3C"/>
                </a:solidFill>
                <a:latin typeface="Titillium Web"/>
                <a:ea typeface="Titillium Web"/>
                <a:cs typeface="Titillium Web"/>
                <a:sym typeface="Titillium Web"/>
              </a:rPr>
              <a:t>  2025</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3C3C3C"/>
              </a:solidFill>
              <a:latin typeface="Titillium Web"/>
              <a:ea typeface="Titillium Web"/>
              <a:cs typeface="Titillium Web"/>
              <a:sym typeface="Titillium Web"/>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3C3C3C"/>
              </a:solidFill>
              <a:latin typeface="Titillium Web"/>
              <a:ea typeface="Titillium Web"/>
              <a:cs typeface="Titillium Web"/>
              <a:sym typeface="Titillium Web"/>
            </a:endParaRPr>
          </a:p>
        </p:txBody>
      </p:sp>
      <p:pic>
        <p:nvPicPr>
          <p:cNvPr id="42" name="Google Shape;42;p3"/>
          <p:cNvPicPr preferRelativeResize="0"/>
          <p:nvPr/>
        </p:nvPicPr>
        <p:blipFill rotWithShape="1">
          <a:blip r:embed="rId6">
            <a:alphaModFix/>
          </a:blip>
          <a:srcRect/>
          <a:stretch/>
        </p:blipFill>
        <p:spPr>
          <a:xfrm>
            <a:off x="0" y="204898"/>
            <a:ext cx="3771900" cy="929640"/>
          </a:xfrm>
          <a:prstGeom prst="rect">
            <a:avLst/>
          </a:prstGeom>
          <a:noFill/>
          <a:ln>
            <a:noFill/>
          </a:ln>
        </p:spPr>
      </p:pic>
      <p:pic>
        <p:nvPicPr>
          <p:cNvPr id="1025" name="Picture 1" descr="page1image3825056">
            <a:extLst>
              <a:ext uri="{FF2B5EF4-FFF2-40B4-BE49-F238E27FC236}">
                <a16:creationId xmlns:a16="http://schemas.microsoft.com/office/drawing/2014/main" id="{2B48C723-B84B-444C-A6AC-9DB4CCE80E6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54812" y="0"/>
            <a:ext cx="2444042" cy="1403724"/>
          </a:xfrm>
          <a:prstGeom prst="rect">
            <a:avLst/>
          </a:prstGeom>
          <a:noFill/>
          <a:extLst>
            <a:ext uri="{909E8E84-426E-40DD-AFC4-6F175D3DCCD1}">
              <a14:hiddenFill xmlns:a14="http://schemas.microsoft.com/office/drawing/2010/main">
                <a:solidFill>
                  <a:srgbClr val="FFFFFF"/>
                </a:solidFill>
              </a14:hiddenFill>
            </a:ext>
          </a:extLst>
        </p:spPr>
      </p:pic>
      <p:pic>
        <p:nvPicPr>
          <p:cNvPr id="5" name="Immagine 4">
            <a:extLst>
              <a:ext uri="{FF2B5EF4-FFF2-40B4-BE49-F238E27FC236}">
                <a16:creationId xmlns:a16="http://schemas.microsoft.com/office/drawing/2014/main" id="{10C9B6CA-7B62-C646-A6DC-DCA83116AF97}"/>
              </a:ext>
            </a:extLst>
          </p:cNvPr>
          <p:cNvPicPr>
            <a:picLocks noChangeAspect="1"/>
          </p:cNvPicPr>
          <p:nvPr/>
        </p:nvPicPr>
        <p:blipFill>
          <a:blip r:embed="rId8"/>
          <a:stretch>
            <a:fillRect/>
          </a:stretch>
        </p:blipFill>
        <p:spPr>
          <a:xfrm>
            <a:off x="3087618" y="6001927"/>
            <a:ext cx="1449276" cy="57326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5"/>
          <p:cNvSpPr txBox="1"/>
          <p:nvPr/>
        </p:nvSpPr>
        <p:spPr>
          <a:xfrm>
            <a:off x="626776" y="2222131"/>
            <a:ext cx="8121000" cy="2862282"/>
          </a:xfrm>
          <a:prstGeom prst="rect">
            <a:avLst/>
          </a:prstGeom>
          <a:noFill/>
          <a:ln>
            <a:noFill/>
          </a:ln>
        </p:spPr>
        <p:txBody>
          <a:bodyPr spcFirstLastPara="1" wrap="square" lIns="91425" tIns="45700" rIns="91425" bIns="45700" anchor="t" anchorCtr="0">
            <a:spAutoFit/>
          </a:bodyPr>
          <a:lstStyle/>
          <a:p>
            <a:r>
              <a:rPr lang="it-IT" sz="1800" b="1" dirty="0">
                <a:effectLst/>
                <a:latin typeface="Arial" panose="020B0604020202020204" pitchFamily="34" charset="0"/>
              </a:rPr>
              <a:t>Incontri del secondo </a:t>
            </a:r>
            <a:r>
              <a:rPr lang="it-IT" sz="1800" b="1" dirty="0" err="1">
                <a:effectLst/>
                <a:latin typeface="Arial" panose="020B0604020202020204" pitchFamily="34" charset="0"/>
              </a:rPr>
              <a:t>step</a:t>
            </a:r>
            <a:r>
              <a:rPr lang="it-IT" sz="1800" b="1" dirty="0">
                <a:effectLst/>
                <a:latin typeface="Arial" panose="020B0604020202020204" pitchFamily="34" charset="0"/>
              </a:rPr>
              <a:t> di Orienta la tua Estate: </a:t>
            </a:r>
          </a:p>
          <a:p>
            <a:r>
              <a:rPr lang="it-IT" sz="1800" dirty="0">
                <a:effectLst/>
                <a:latin typeface="ArialMT"/>
              </a:rPr>
              <a:t>alle classi terze degli istituti secondari di primo grado che aderiranno al secondo </a:t>
            </a:r>
            <a:r>
              <a:rPr lang="it-IT" sz="1800" dirty="0" err="1">
                <a:effectLst/>
                <a:latin typeface="ArialMT"/>
              </a:rPr>
              <a:t>step</a:t>
            </a:r>
            <a:r>
              <a:rPr lang="it-IT" sz="1800" dirty="0">
                <a:effectLst/>
                <a:latin typeface="ArialMT"/>
              </a:rPr>
              <a:t> di Orienta la tua Estate verrà proposto un incontro in presenza nelle mattine delle Settimane dell’Orientamento. Durante questi momenti verranno ripresi in modo interattivo e ludico i punti della scheda proposta nel primo </a:t>
            </a:r>
            <a:r>
              <a:rPr lang="it-IT" sz="1800" dirty="0" err="1">
                <a:effectLst/>
                <a:latin typeface="ArialMT"/>
              </a:rPr>
              <a:t>step</a:t>
            </a:r>
            <a:r>
              <a:rPr lang="it-IT" sz="1800" dirty="0">
                <a:effectLst/>
                <a:latin typeface="ArialMT"/>
              </a:rPr>
              <a:t> (ad esempio con l’utilizzo di </a:t>
            </a:r>
            <a:r>
              <a:rPr lang="it-IT" sz="1800" dirty="0" err="1">
                <a:effectLst/>
                <a:latin typeface="ArialMT"/>
              </a:rPr>
              <a:t>Kahoot</a:t>
            </a:r>
            <a:r>
              <a:rPr lang="it-IT" sz="1800" dirty="0">
                <a:effectLst/>
                <a:latin typeface="ArialMT"/>
              </a:rPr>
              <a:t>), verranno raccolti timori e desideri degli allievi e ricordati gli strumenti e le occasioni orientative a disposizione per prepararsi alla scelta. </a:t>
            </a:r>
          </a:p>
          <a:p>
            <a:endParaRPr lang="it-IT" sz="1800" b="1" dirty="0">
              <a:effectLst/>
              <a:highlight>
                <a:srgbClr val="FFFF00"/>
              </a:highlight>
              <a:latin typeface="Arial" panose="020B0604020202020204" pitchFamily="34" charset="0"/>
            </a:endParaRPr>
          </a:p>
          <a:p>
            <a:endParaRPr lang="it-IT" sz="1800" b="1" dirty="0">
              <a:effectLst/>
              <a:latin typeface="Arial" panose="020B0604020202020204" pitchFamily="34" charset="0"/>
            </a:endParaRPr>
          </a:p>
        </p:txBody>
      </p:sp>
      <p:pic>
        <p:nvPicPr>
          <p:cNvPr id="62" name="Google Shape;62;p5"/>
          <p:cNvPicPr preferRelativeResize="0"/>
          <p:nvPr/>
        </p:nvPicPr>
        <p:blipFill rotWithShape="1">
          <a:blip r:embed="rId3">
            <a:alphaModFix/>
          </a:blip>
          <a:srcRect/>
          <a:stretch/>
        </p:blipFill>
        <p:spPr>
          <a:xfrm>
            <a:off x="0" y="6685"/>
            <a:ext cx="3771900" cy="929640"/>
          </a:xfrm>
          <a:prstGeom prst="rect">
            <a:avLst/>
          </a:prstGeom>
          <a:noFill/>
          <a:ln>
            <a:noFill/>
          </a:ln>
        </p:spPr>
      </p:pic>
      <p:sp>
        <p:nvSpPr>
          <p:cNvPr id="63" name="Google Shape;63;p5"/>
          <p:cNvSpPr txBox="1"/>
          <p:nvPr/>
        </p:nvSpPr>
        <p:spPr>
          <a:xfrm>
            <a:off x="1093276" y="1094500"/>
            <a:ext cx="7188000" cy="969456"/>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SzPts val="2400"/>
              <a:buFont typeface="Calibri"/>
              <a:buNone/>
            </a:pPr>
            <a:r>
              <a:rPr lang="en-US" sz="2400" b="1" dirty="0" err="1">
                <a:solidFill>
                  <a:srgbClr val="FFC000"/>
                </a:solidFill>
                <a:latin typeface="Calibri"/>
                <a:ea typeface="Calibri"/>
                <a:cs typeface="Calibri"/>
                <a:sym typeface="Calibri"/>
              </a:rPr>
              <a:t>Settimane</a:t>
            </a:r>
            <a:r>
              <a:rPr lang="en-US" sz="2400" b="1" dirty="0">
                <a:solidFill>
                  <a:srgbClr val="FFC000"/>
                </a:solidFill>
                <a:latin typeface="Calibri"/>
                <a:ea typeface="Calibri"/>
                <a:cs typeface="Calibri"/>
                <a:sym typeface="Calibri"/>
              </a:rPr>
              <a:t> </a:t>
            </a:r>
            <a:r>
              <a:rPr lang="en-US" sz="2400" b="1" dirty="0" err="1">
                <a:solidFill>
                  <a:srgbClr val="FFC000"/>
                </a:solidFill>
                <a:latin typeface="Calibri"/>
                <a:ea typeface="Calibri"/>
                <a:cs typeface="Calibri"/>
                <a:sym typeface="Calibri"/>
              </a:rPr>
              <a:t>dell’orientamento</a:t>
            </a:r>
            <a:endParaRPr sz="2400" b="1" dirty="0">
              <a:solidFill>
                <a:srgbClr val="FFC000"/>
              </a:solidFill>
              <a:latin typeface="Calibri"/>
              <a:ea typeface="Calibri"/>
              <a:cs typeface="Calibri"/>
              <a:sym typeface="Calibri"/>
            </a:endParaRPr>
          </a:p>
          <a:p>
            <a:pPr marL="0" lvl="0" indent="0" algn="ctr" rtl="0">
              <a:lnSpc>
                <a:spcPct val="150000"/>
              </a:lnSpc>
              <a:spcBef>
                <a:spcPts val="0"/>
              </a:spcBef>
              <a:spcAft>
                <a:spcPts val="0"/>
              </a:spcAft>
              <a:buClr>
                <a:schemeClr val="dk1"/>
              </a:buClr>
              <a:buSzPts val="2400"/>
              <a:buFont typeface="Calibri"/>
              <a:buNone/>
            </a:pPr>
            <a:r>
              <a:rPr lang="en-US" sz="2200" b="1" i="1" dirty="0" err="1">
                <a:solidFill>
                  <a:srgbClr val="FFC000"/>
                </a:solidFill>
                <a:latin typeface="Calibri"/>
                <a:ea typeface="Calibri"/>
                <a:cs typeface="Calibri"/>
                <a:sym typeface="Calibri"/>
              </a:rPr>
              <a:t>Seconda</a:t>
            </a:r>
            <a:r>
              <a:rPr lang="en-US" sz="2200" b="1" i="1" dirty="0">
                <a:solidFill>
                  <a:srgbClr val="FFC000"/>
                </a:solidFill>
                <a:latin typeface="Calibri"/>
                <a:ea typeface="Calibri"/>
                <a:cs typeface="Calibri"/>
                <a:sym typeface="Calibri"/>
              </a:rPr>
              <a:t> </a:t>
            </a:r>
            <a:r>
              <a:rPr lang="en-US" sz="2200" b="1" i="1" dirty="0" err="1">
                <a:solidFill>
                  <a:srgbClr val="FFC000"/>
                </a:solidFill>
                <a:latin typeface="Calibri"/>
                <a:ea typeface="Calibri"/>
                <a:cs typeface="Calibri"/>
                <a:sym typeface="Calibri"/>
              </a:rPr>
              <a:t>metà</a:t>
            </a:r>
            <a:r>
              <a:rPr lang="en-US" sz="2200" b="1" i="1" dirty="0">
                <a:solidFill>
                  <a:srgbClr val="FFC000"/>
                </a:solidFill>
                <a:latin typeface="Calibri"/>
                <a:ea typeface="Calibri"/>
                <a:cs typeface="Calibri"/>
                <a:sym typeface="Calibri"/>
              </a:rPr>
              <a:t> di </a:t>
            </a:r>
            <a:r>
              <a:rPr lang="en-US" sz="2200" b="1" i="1" dirty="0" err="1">
                <a:solidFill>
                  <a:srgbClr val="FFC000"/>
                </a:solidFill>
                <a:latin typeface="Calibri"/>
                <a:ea typeface="Calibri"/>
                <a:cs typeface="Calibri"/>
                <a:sym typeface="Calibri"/>
              </a:rPr>
              <a:t>ottobre</a:t>
            </a:r>
            <a:r>
              <a:rPr lang="en-US" sz="2200" b="1" i="1" dirty="0">
                <a:solidFill>
                  <a:srgbClr val="FFC000"/>
                </a:solidFill>
                <a:latin typeface="Calibri"/>
                <a:ea typeface="Calibri"/>
                <a:cs typeface="Calibri"/>
                <a:sym typeface="Calibri"/>
              </a:rPr>
              <a:t> 2025 - </a:t>
            </a:r>
            <a:r>
              <a:rPr lang="en-US" sz="2200" b="1" i="1" dirty="0" err="1">
                <a:solidFill>
                  <a:srgbClr val="FFC000"/>
                </a:solidFill>
                <a:latin typeface="Calibri"/>
                <a:ea typeface="Calibri"/>
                <a:cs typeface="Calibri"/>
                <a:sym typeface="Calibri"/>
              </a:rPr>
              <a:t>mattino</a:t>
            </a:r>
            <a:endParaRPr sz="1400" b="0" i="0" u="none" strike="noStrike" cap="none" dirty="0">
              <a:solidFill>
                <a:srgbClr val="FFC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
        <p:cNvGrpSpPr/>
        <p:nvPr/>
      </p:nvGrpSpPr>
      <p:grpSpPr>
        <a:xfrm>
          <a:off x="0" y="0"/>
          <a:ext cx="0" cy="0"/>
          <a:chOff x="0" y="0"/>
          <a:chExt cx="0" cy="0"/>
        </a:xfrm>
      </p:grpSpPr>
      <p:sp>
        <p:nvSpPr>
          <p:cNvPr id="54" name="Google Shape;54;p4"/>
          <p:cNvSpPr txBox="1"/>
          <p:nvPr/>
        </p:nvSpPr>
        <p:spPr>
          <a:xfrm>
            <a:off x="832126" y="2105998"/>
            <a:ext cx="7719300" cy="5416827"/>
          </a:xfrm>
          <a:prstGeom prst="rect">
            <a:avLst/>
          </a:prstGeom>
          <a:noFill/>
          <a:ln>
            <a:noFill/>
          </a:ln>
        </p:spPr>
        <p:txBody>
          <a:bodyPr spcFirstLastPara="1" wrap="square" lIns="91425" tIns="45700" rIns="91425" bIns="45700" anchor="t" anchorCtr="0">
            <a:spAutoFit/>
          </a:bodyPr>
          <a:lstStyle/>
          <a:p>
            <a:r>
              <a:rPr lang="it-IT" sz="1800" b="1" dirty="0">
                <a:solidFill>
                  <a:srgbClr val="FF0000"/>
                </a:solidFill>
                <a:effectLst/>
                <a:latin typeface="Arial" panose="020B0604020202020204" pitchFamily="34" charset="0"/>
              </a:rPr>
              <a:t>Incontri informativi di presentazione nelle circoscrizioni: </a:t>
            </a:r>
          </a:p>
          <a:p>
            <a:r>
              <a:rPr lang="it-IT" sz="1800" dirty="0">
                <a:effectLst/>
                <a:latin typeface="ArialMT"/>
              </a:rPr>
              <a:t>si realizzeranno 16 appuntamenti (due per ogni circoscrizione) rivolti alle famiglie durante i quali, in collaborazione con gli orientatori del Sistema Regionale di Orientamento - Obiettivo Orientamento Piemonte, saranno presentati il sistema scolastico e formativo e i contenuti del sito permanente dell’orientamento.</a:t>
            </a:r>
          </a:p>
          <a:p>
            <a:r>
              <a:rPr lang="it-IT" sz="1800" dirty="0">
                <a:effectLst/>
                <a:latin typeface="ArialMT"/>
              </a:rPr>
              <a:t>Gli incontri si svolgeranno in presenza, in spazi diffusi sul territorio (es. sedi delle Circoscrizioni, Biblioteche e Centri di protagonismo giovanile) in orario preserale, dal </a:t>
            </a:r>
            <a:r>
              <a:rPr lang="it-IT" sz="1800" dirty="0" err="1">
                <a:effectLst/>
                <a:latin typeface="ArialMT"/>
              </a:rPr>
              <a:t>lunedi</a:t>
            </a:r>
            <a:r>
              <a:rPr lang="it-IT" sz="1800" dirty="0">
                <a:effectLst/>
                <a:latin typeface="ArialMT"/>
              </a:rPr>
              <a:t>̀ al </a:t>
            </a:r>
            <a:r>
              <a:rPr lang="it-IT" sz="1800" dirty="0" err="1">
                <a:effectLst/>
                <a:latin typeface="ArialMT"/>
              </a:rPr>
              <a:t>venerdi</a:t>
            </a:r>
            <a:r>
              <a:rPr lang="it-IT" sz="1800" dirty="0">
                <a:effectLst/>
                <a:latin typeface="ArialMT"/>
              </a:rPr>
              <a:t>̀, prevedendo lo svolgimento di due incontri in contemporanea. </a:t>
            </a:r>
          </a:p>
          <a:p>
            <a:endParaRPr lang="it-IT" sz="1800" dirty="0">
              <a:latin typeface="ArialMT"/>
            </a:endParaRPr>
          </a:p>
          <a:p>
            <a:r>
              <a:rPr lang="it-IT" sz="1800" b="1" dirty="0">
                <a:effectLst/>
                <a:latin typeface="Arial" panose="020B0604020202020204" pitchFamily="34" charset="0"/>
              </a:rPr>
              <a:t>Incontro di approfondimento: </a:t>
            </a:r>
          </a:p>
          <a:p>
            <a:r>
              <a:rPr lang="it-IT" sz="1800" dirty="0">
                <a:effectLst/>
                <a:latin typeface="ArialMT"/>
              </a:rPr>
              <a:t>incontro rivolto principalmente ad un pubblico adulto (genitori, insegnanti, educatori e orientatori). In fase di progettazione.</a:t>
            </a:r>
          </a:p>
          <a:p>
            <a:endParaRPr lang="it-IT" sz="1800" dirty="0">
              <a:effectLst/>
              <a:latin typeface="ArialMT"/>
            </a:endParaRPr>
          </a:p>
          <a:p>
            <a:endParaRPr lang="it-IT" sz="1800" dirty="0">
              <a:latin typeface="ArialMT"/>
            </a:endParaRPr>
          </a:p>
          <a:p>
            <a:endParaRPr lang="it-IT" sz="2800" dirty="0">
              <a:effectLst/>
            </a:endParaRPr>
          </a:p>
          <a:p>
            <a:pPr marL="228600" marR="0" lvl="2" indent="0" algn="just" rtl="0">
              <a:lnSpc>
                <a:spcPct val="150000"/>
              </a:lnSpc>
              <a:spcBef>
                <a:spcPts val="0"/>
              </a:spcBef>
              <a:spcAft>
                <a:spcPts val="0"/>
              </a:spcAft>
              <a:buClr>
                <a:srgbClr val="000000"/>
              </a:buClr>
              <a:buSzPts val="2000"/>
              <a:buFont typeface="Arial"/>
              <a:buNone/>
            </a:pPr>
            <a:endParaRPr sz="2000" b="1" i="0" u="none" strike="noStrike" cap="none" dirty="0">
              <a:solidFill>
                <a:schemeClr val="dk1"/>
              </a:solidFill>
              <a:latin typeface="Calibri"/>
              <a:ea typeface="Calibri"/>
              <a:cs typeface="Calibri"/>
              <a:sym typeface="Calibri"/>
            </a:endParaRPr>
          </a:p>
        </p:txBody>
      </p:sp>
      <p:pic>
        <p:nvPicPr>
          <p:cNvPr id="55" name="Google Shape;55;p4"/>
          <p:cNvPicPr preferRelativeResize="0"/>
          <p:nvPr/>
        </p:nvPicPr>
        <p:blipFill rotWithShape="1">
          <a:blip r:embed="rId3">
            <a:alphaModFix/>
          </a:blip>
          <a:srcRect/>
          <a:stretch/>
        </p:blipFill>
        <p:spPr>
          <a:xfrm>
            <a:off x="0" y="6685"/>
            <a:ext cx="3771900" cy="929640"/>
          </a:xfrm>
          <a:prstGeom prst="rect">
            <a:avLst/>
          </a:prstGeom>
          <a:noFill/>
          <a:ln>
            <a:noFill/>
          </a:ln>
        </p:spPr>
      </p:pic>
      <p:sp>
        <p:nvSpPr>
          <p:cNvPr id="56" name="Google Shape;56;p4"/>
          <p:cNvSpPr txBox="1"/>
          <p:nvPr/>
        </p:nvSpPr>
        <p:spPr>
          <a:xfrm>
            <a:off x="1749127" y="1074413"/>
            <a:ext cx="5645745" cy="1184899"/>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SzPts val="2400"/>
              <a:buFont typeface="Calibri"/>
              <a:buNone/>
            </a:pPr>
            <a:r>
              <a:rPr lang="en-US" sz="2400" b="1" dirty="0" err="1">
                <a:solidFill>
                  <a:srgbClr val="FFC000"/>
                </a:solidFill>
                <a:latin typeface="Calibri"/>
                <a:ea typeface="Calibri"/>
                <a:cs typeface="Calibri"/>
                <a:sym typeface="Calibri"/>
              </a:rPr>
              <a:t>Settimane</a:t>
            </a:r>
            <a:r>
              <a:rPr lang="en-US" sz="2400" b="1" dirty="0">
                <a:solidFill>
                  <a:srgbClr val="FFC000"/>
                </a:solidFill>
                <a:latin typeface="Calibri"/>
                <a:ea typeface="Calibri"/>
                <a:cs typeface="Calibri"/>
                <a:sym typeface="Calibri"/>
              </a:rPr>
              <a:t> </a:t>
            </a:r>
            <a:r>
              <a:rPr lang="en-US" sz="2400" b="1" dirty="0" err="1">
                <a:solidFill>
                  <a:srgbClr val="FFC000"/>
                </a:solidFill>
                <a:latin typeface="Calibri"/>
                <a:ea typeface="Calibri"/>
                <a:cs typeface="Calibri"/>
                <a:sym typeface="Calibri"/>
              </a:rPr>
              <a:t>dell’orientamento</a:t>
            </a:r>
            <a:endParaRPr sz="2400" b="1" dirty="0">
              <a:solidFill>
                <a:srgbClr val="FFC000"/>
              </a:solidFill>
              <a:latin typeface="Calibri"/>
              <a:ea typeface="Calibri"/>
              <a:cs typeface="Calibri"/>
              <a:sym typeface="Calibri"/>
            </a:endParaRPr>
          </a:p>
          <a:p>
            <a:pPr marL="0" lvl="0" indent="0" algn="ctr" rtl="0">
              <a:lnSpc>
                <a:spcPct val="150000"/>
              </a:lnSpc>
              <a:spcBef>
                <a:spcPts val="0"/>
              </a:spcBef>
              <a:spcAft>
                <a:spcPts val="0"/>
              </a:spcAft>
              <a:buClr>
                <a:schemeClr val="dk1"/>
              </a:buClr>
              <a:buSzPts val="2400"/>
              <a:buFont typeface="Calibri"/>
              <a:buNone/>
            </a:pPr>
            <a:r>
              <a:rPr lang="en-US" sz="2200" b="1" i="1" dirty="0" err="1">
                <a:solidFill>
                  <a:srgbClr val="FFC000"/>
                </a:solidFill>
                <a:latin typeface="Calibri"/>
                <a:ea typeface="Calibri"/>
                <a:cs typeface="Calibri"/>
                <a:sym typeface="Calibri"/>
              </a:rPr>
              <a:t>Seconda</a:t>
            </a:r>
            <a:r>
              <a:rPr lang="en-US" sz="2200" b="1" i="1" dirty="0">
                <a:solidFill>
                  <a:srgbClr val="FFC000"/>
                </a:solidFill>
                <a:latin typeface="Calibri"/>
                <a:ea typeface="Calibri"/>
                <a:cs typeface="Calibri"/>
                <a:sym typeface="Calibri"/>
              </a:rPr>
              <a:t> </a:t>
            </a:r>
            <a:r>
              <a:rPr lang="en-US" sz="2200" b="1" i="1" dirty="0" err="1">
                <a:solidFill>
                  <a:srgbClr val="FFC000"/>
                </a:solidFill>
                <a:latin typeface="Calibri"/>
                <a:ea typeface="Calibri"/>
                <a:cs typeface="Calibri"/>
                <a:sym typeface="Calibri"/>
              </a:rPr>
              <a:t>metà</a:t>
            </a:r>
            <a:r>
              <a:rPr lang="en-US" sz="2200" b="1" i="1" dirty="0">
                <a:solidFill>
                  <a:srgbClr val="FFC000"/>
                </a:solidFill>
                <a:latin typeface="Calibri"/>
                <a:ea typeface="Calibri"/>
                <a:cs typeface="Calibri"/>
                <a:sym typeface="Calibri"/>
              </a:rPr>
              <a:t> di </a:t>
            </a:r>
            <a:r>
              <a:rPr lang="en-US" sz="2200" b="1" i="1" dirty="0" err="1">
                <a:solidFill>
                  <a:srgbClr val="FFC000"/>
                </a:solidFill>
                <a:latin typeface="Calibri"/>
                <a:ea typeface="Calibri"/>
                <a:cs typeface="Calibri"/>
                <a:sym typeface="Calibri"/>
              </a:rPr>
              <a:t>ottobre</a:t>
            </a:r>
            <a:r>
              <a:rPr lang="en-US" sz="2200" b="1" i="1" dirty="0">
                <a:solidFill>
                  <a:srgbClr val="FFC000"/>
                </a:solidFill>
                <a:latin typeface="Calibri"/>
                <a:ea typeface="Calibri"/>
                <a:cs typeface="Calibri"/>
                <a:sym typeface="Calibri"/>
              </a:rPr>
              <a:t> 2025 - </a:t>
            </a:r>
            <a:r>
              <a:rPr lang="en-US" sz="2200" b="1" i="1" dirty="0" err="1">
                <a:solidFill>
                  <a:srgbClr val="FFC000"/>
                </a:solidFill>
                <a:latin typeface="Calibri"/>
                <a:ea typeface="Calibri"/>
                <a:cs typeface="Calibri"/>
                <a:sym typeface="Calibri"/>
              </a:rPr>
              <a:t>pomeriggio</a:t>
            </a:r>
            <a:endParaRPr sz="2400" b="1" dirty="0">
              <a:solidFill>
                <a:srgbClr val="FFC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5"/>
          <p:cNvSpPr txBox="1"/>
          <p:nvPr/>
        </p:nvSpPr>
        <p:spPr>
          <a:xfrm>
            <a:off x="626776" y="2222131"/>
            <a:ext cx="8121000" cy="2862282"/>
          </a:xfrm>
          <a:prstGeom prst="rect">
            <a:avLst/>
          </a:prstGeom>
          <a:noFill/>
          <a:ln>
            <a:noFill/>
          </a:ln>
        </p:spPr>
        <p:txBody>
          <a:bodyPr spcFirstLastPara="1" wrap="square" lIns="91425" tIns="45700" rIns="91425" bIns="45700" anchor="t" anchorCtr="0">
            <a:spAutoFit/>
          </a:bodyPr>
          <a:lstStyle/>
          <a:p>
            <a:endParaRPr lang="it-IT" sz="1800" dirty="0">
              <a:latin typeface="ArialMT"/>
            </a:endParaRPr>
          </a:p>
          <a:p>
            <a:r>
              <a:rPr lang="it-IT" sz="1800" b="1" dirty="0">
                <a:solidFill>
                  <a:srgbClr val="00B050"/>
                </a:solidFill>
                <a:effectLst/>
                <a:latin typeface="Arial" panose="020B0604020202020204" pitchFamily="34" charset="0"/>
              </a:rPr>
              <a:t>Incontro di chiusura</a:t>
            </a:r>
            <a:r>
              <a:rPr lang="it-IT" sz="1800" dirty="0">
                <a:solidFill>
                  <a:srgbClr val="00B050"/>
                </a:solidFill>
                <a:effectLst/>
                <a:latin typeface="ArialMT"/>
              </a:rPr>
              <a:t>: </a:t>
            </a:r>
          </a:p>
          <a:p>
            <a:r>
              <a:rPr lang="it-IT" sz="1800" dirty="0">
                <a:effectLst/>
                <a:latin typeface="ArialMT"/>
              </a:rPr>
              <a:t>incontro realizzato il venerdì della seconda settimana in cui si prevede il coinvolgimento degli studenti e studentesse delle agenzie formative e istituti secondari di secondo grado che hanno partecipato ai laboratori PCTO proposti nel periodo primaverile/estivo. </a:t>
            </a:r>
          </a:p>
          <a:p>
            <a:r>
              <a:rPr lang="it-IT" sz="1800" dirty="0">
                <a:effectLst/>
                <a:latin typeface="ArialMT"/>
              </a:rPr>
              <a:t>In un’ottica di </a:t>
            </a:r>
            <a:r>
              <a:rPr lang="it-IT" sz="1800" dirty="0" err="1">
                <a:effectLst/>
                <a:latin typeface="ArialMT"/>
              </a:rPr>
              <a:t>peer</a:t>
            </a:r>
            <a:r>
              <a:rPr lang="it-IT" sz="1800" dirty="0">
                <a:effectLst/>
                <a:latin typeface="ArialMT"/>
              </a:rPr>
              <a:t> </a:t>
            </a:r>
            <a:r>
              <a:rPr lang="it-IT" sz="1800" dirty="0" err="1">
                <a:effectLst/>
                <a:latin typeface="ArialMT"/>
              </a:rPr>
              <a:t>education</a:t>
            </a:r>
            <a:r>
              <a:rPr lang="it-IT" sz="1800" dirty="0">
                <a:effectLst/>
                <a:latin typeface="ArialMT"/>
              </a:rPr>
              <a:t> i ragazzi coinvolti presenteranno i prodotti realizzati durante i laboratori agli allievi delle classi terze delle scuole secondarie di primo grado. </a:t>
            </a:r>
            <a:endParaRPr lang="it-IT" sz="2800" dirty="0">
              <a:effectLst/>
            </a:endParaRPr>
          </a:p>
          <a:p>
            <a:endParaRPr lang="it-IT" sz="1800" dirty="0">
              <a:effectLst/>
              <a:latin typeface="SymbolMT"/>
            </a:endParaRPr>
          </a:p>
        </p:txBody>
      </p:sp>
      <p:pic>
        <p:nvPicPr>
          <p:cNvPr id="62" name="Google Shape;62;p5"/>
          <p:cNvPicPr preferRelativeResize="0"/>
          <p:nvPr/>
        </p:nvPicPr>
        <p:blipFill rotWithShape="1">
          <a:blip r:embed="rId3">
            <a:alphaModFix/>
          </a:blip>
          <a:srcRect/>
          <a:stretch/>
        </p:blipFill>
        <p:spPr>
          <a:xfrm>
            <a:off x="0" y="6685"/>
            <a:ext cx="3771900" cy="929640"/>
          </a:xfrm>
          <a:prstGeom prst="rect">
            <a:avLst/>
          </a:prstGeom>
          <a:noFill/>
          <a:ln>
            <a:noFill/>
          </a:ln>
        </p:spPr>
      </p:pic>
      <p:sp>
        <p:nvSpPr>
          <p:cNvPr id="63" name="Google Shape;63;p5"/>
          <p:cNvSpPr txBox="1"/>
          <p:nvPr/>
        </p:nvSpPr>
        <p:spPr>
          <a:xfrm>
            <a:off x="1093276" y="1094500"/>
            <a:ext cx="7188000" cy="969456"/>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SzPts val="2400"/>
              <a:buFont typeface="Calibri"/>
              <a:buNone/>
            </a:pPr>
            <a:r>
              <a:rPr lang="en-US" sz="2400" b="1" dirty="0" err="1">
                <a:solidFill>
                  <a:srgbClr val="FFC000"/>
                </a:solidFill>
                <a:latin typeface="Calibri"/>
                <a:ea typeface="Calibri"/>
                <a:cs typeface="Calibri"/>
                <a:sym typeface="Calibri"/>
              </a:rPr>
              <a:t>Settimane</a:t>
            </a:r>
            <a:r>
              <a:rPr lang="en-US" sz="2400" b="1" dirty="0">
                <a:solidFill>
                  <a:srgbClr val="FFC000"/>
                </a:solidFill>
                <a:latin typeface="Calibri"/>
                <a:ea typeface="Calibri"/>
                <a:cs typeface="Calibri"/>
                <a:sym typeface="Calibri"/>
              </a:rPr>
              <a:t> </a:t>
            </a:r>
            <a:r>
              <a:rPr lang="en-US" sz="2400" b="1" dirty="0" err="1">
                <a:solidFill>
                  <a:srgbClr val="FFC000"/>
                </a:solidFill>
                <a:latin typeface="Calibri"/>
                <a:ea typeface="Calibri"/>
                <a:cs typeface="Calibri"/>
                <a:sym typeface="Calibri"/>
              </a:rPr>
              <a:t>dell’orientamento</a:t>
            </a:r>
            <a:endParaRPr sz="2400" b="1" dirty="0">
              <a:solidFill>
                <a:srgbClr val="FFC000"/>
              </a:solidFill>
              <a:latin typeface="Calibri"/>
              <a:ea typeface="Calibri"/>
              <a:cs typeface="Calibri"/>
              <a:sym typeface="Calibri"/>
            </a:endParaRPr>
          </a:p>
          <a:p>
            <a:pPr marL="0" lvl="0" indent="0" algn="ctr" rtl="0">
              <a:lnSpc>
                <a:spcPct val="150000"/>
              </a:lnSpc>
              <a:spcBef>
                <a:spcPts val="0"/>
              </a:spcBef>
              <a:spcAft>
                <a:spcPts val="0"/>
              </a:spcAft>
              <a:buClr>
                <a:schemeClr val="dk1"/>
              </a:buClr>
              <a:buSzPts val="2400"/>
              <a:buFont typeface="Calibri"/>
              <a:buNone/>
            </a:pPr>
            <a:r>
              <a:rPr lang="en-US" sz="2200" b="1" i="1" dirty="0" err="1">
                <a:solidFill>
                  <a:srgbClr val="FFC000"/>
                </a:solidFill>
                <a:latin typeface="Calibri"/>
                <a:ea typeface="Calibri"/>
                <a:cs typeface="Calibri"/>
                <a:sym typeface="Calibri"/>
              </a:rPr>
              <a:t>Seconda</a:t>
            </a:r>
            <a:r>
              <a:rPr lang="en-US" sz="2200" b="1" i="1" dirty="0">
                <a:solidFill>
                  <a:srgbClr val="FFC000"/>
                </a:solidFill>
                <a:latin typeface="Calibri"/>
                <a:ea typeface="Calibri"/>
                <a:cs typeface="Calibri"/>
                <a:sym typeface="Calibri"/>
              </a:rPr>
              <a:t> </a:t>
            </a:r>
            <a:r>
              <a:rPr lang="en-US" sz="2200" b="1" i="1" dirty="0" err="1">
                <a:solidFill>
                  <a:srgbClr val="FFC000"/>
                </a:solidFill>
                <a:latin typeface="Calibri"/>
                <a:ea typeface="Calibri"/>
                <a:cs typeface="Calibri"/>
                <a:sym typeface="Calibri"/>
              </a:rPr>
              <a:t>metà</a:t>
            </a:r>
            <a:r>
              <a:rPr lang="en-US" sz="2200" b="1" i="1" dirty="0">
                <a:solidFill>
                  <a:srgbClr val="FFC000"/>
                </a:solidFill>
                <a:latin typeface="Calibri"/>
                <a:ea typeface="Calibri"/>
                <a:cs typeface="Calibri"/>
                <a:sym typeface="Calibri"/>
              </a:rPr>
              <a:t> di </a:t>
            </a:r>
            <a:r>
              <a:rPr lang="en-US" sz="2200" b="1" i="1" dirty="0" err="1">
                <a:solidFill>
                  <a:srgbClr val="FFC000"/>
                </a:solidFill>
                <a:latin typeface="Calibri"/>
                <a:ea typeface="Calibri"/>
                <a:cs typeface="Calibri"/>
                <a:sym typeface="Calibri"/>
              </a:rPr>
              <a:t>ottobre</a:t>
            </a:r>
            <a:r>
              <a:rPr lang="en-US" sz="2200" b="1" i="1" dirty="0">
                <a:solidFill>
                  <a:srgbClr val="FFC000"/>
                </a:solidFill>
                <a:latin typeface="Calibri"/>
                <a:ea typeface="Calibri"/>
                <a:cs typeface="Calibri"/>
                <a:sym typeface="Calibri"/>
              </a:rPr>
              <a:t> 2025</a:t>
            </a:r>
            <a:endParaRPr sz="1400" b="0" i="0" u="none" strike="noStrike" cap="none" dirty="0">
              <a:solidFill>
                <a:srgbClr val="FFC000"/>
              </a:solidFill>
              <a:latin typeface="Arial"/>
              <a:ea typeface="Arial"/>
              <a:cs typeface="Arial"/>
              <a:sym typeface="Arial"/>
            </a:endParaRPr>
          </a:p>
        </p:txBody>
      </p:sp>
    </p:spTree>
    <p:extLst>
      <p:ext uri="{BB962C8B-B14F-4D97-AF65-F5344CB8AC3E}">
        <p14:creationId xmlns:p14="http://schemas.microsoft.com/office/powerpoint/2010/main" val="2702536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5"/>
          <p:cNvSpPr txBox="1"/>
          <p:nvPr/>
        </p:nvSpPr>
        <p:spPr>
          <a:xfrm>
            <a:off x="618538" y="2353737"/>
            <a:ext cx="8121000" cy="3416279"/>
          </a:xfrm>
          <a:prstGeom prst="rect">
            <a:avLst/>
          </a:prstGeom>
          <a:noFill/>
          <a:ln>
            <a:noFill/>
          </a:ln>
        </p:spPr>
        <p:txBody>
          <a:bodyPr spcFirstLastPara="1" wrap="square" lIns="91425" tIns="45700" rIns="91425" bIns="45700" anchor="t" anchorCtr="0">
            <a:spAutoFit/>
          </a:bodyPr>
          <a:lstStyle/>
          <a:p>
            <a:r>
              <a:rPr lang="it-IT" sz="1800" b="1" dirty="0">
                <a:solidFill>
                  <a:srgbClr val="FF0000"/>
                </a:solidFill>
                <a:effectLst/>
                <a:latin typeface="Arial" panose="020B0604020202020204" pitchFamily="34" charset="0"/>
              </a:rPr>
              <a:t>Riferimenti e contatti</a:t>
            </a:r>
            <a:r>
              <a:rPr lang="it-IT" sz="1800" dirty="0">
                <a:solidFill>
                  <a:srgbClr val="FF0000"/>
                </a:solidFill>
                <a:effectLst/>
                <a:latin typeface="ArialMT"/>
              </a:rPr>
              <a:t>: </a:t>
            </a:r>
          </a:p>
          <a:p>
            <a:endParaRPr lang="it-IT" sz="1800" dirty="0">
              <a:solidFill>
                <a:srgbClr val="FF0000"/>
              </a:solidFill>
              <a:effectLst/>
              <a:latin typeface="ArialMT"/>
            </a:endParaRPr>
          </a:p>
          <a:p>
            <a:endParaRPr lang="it-IT" sz="1800" dirty="0">
              <a:latin typeface="ArialMT"/>
              <a:hlinkClick r:id="rId3"/>
            </a:endParaRPr>
          </a:p>
          <a:p>
            <a:r>
              <a:rPr lang="it-IT" sz="1800" dirty="0">
                <a:latin typeface="ArialMT"/>
                <a:hlinkClick r:id="rId3"/>
              </a:rPr>
              <a:t>          saloneorientamento@comune.torino.it</a:t>
            </a:r>
            <a:r>
              <a:rPr lang="it-IT" sz="1800" dirty="0">
                <a:latin typeface="ArialMT"/>
              </a:rPr>
              <a:t> </a:t>
            </a:r>
          </a:p>
          <a:p>
            <a:endParaRPr lang="it-IT" sz="1800" dirty="0">
              <a:latin typeface="ArialMT"/>
            </a:endParaRPr>
          </a:p>
          <a:p>
            <a:r>
              <a:rPr lang="it-IT" sz="1800" dirty="0">
                <a:effectLst/>
                <a:latin typeface="ArialMT"/>
              </a:rPr>
              <a:t>          </a:t>
            </a:r>
            <a:r>
              <a:rPr lang="it-IT" sz="1800" dirty="0">
                <a:effectLst/>
                <a:latin typeface="ArialMT"/>
                <a:hlinkClick r:id="rId4"/>
              </a:rPr>
              <a:t>www.saloneorientamentotorino.it</a:t>
            </a:r>
            <a:r>
              <a:rPr lang="it-IT" sz="1800" dirty="0">
                <a:effectLst/>
                <a:latin typeface="ArialMT"/>
              </a:rPr>
              <a:t> </a:t>
            </a:r>
          </a:p>
          <a:p>
            <a:endParaRPr lang="it-IT" sz="1800" dirty="0">
              <a:effectLst/>
              <a:latin typeface="ArialMT"/>
            </a:endParaRPr>
          </a:p>
          <a:p>
            <a:endParaRPr lang="it-IT" sz="1800" dirty="0">
              <a:latin typeface="ArialMT"/>
            </a:endParaRPr>
          </a:p>
          <a:p>
            <a:r>
              <a:rPr lang="it-IT" sz="1800" dirty="0">
                <a:latin typeface="ArialMT"/>
              </a:rPr>
              <a:t>          </a:t>
            </a:r>
            <a:r>
              <a:rPr lang="it-IT" sz="1800" dirty="0">
                <a:effectLst/>
                <a:latin typeface="ArialMT"/>
              </a:rPr>
              <a:t>Salone Orientamento Torino</a:t>
            </a:r>
          </a:p>
          <a:p>
            <a:r>
              <a:rPr lang="it-IT" sz="1800" dirty="0">
                <a:latin typeface="ArialMT"/>
              </a:rPr>
              <a:t>          </a:t>
            </a:r>
          </a:p>
          <a:p>
            <a:r>
              <a:rPr lang="it-IT" sz="1800" dirty="0">
                <a:latin typeface="ArialMT"/>
              </a:rPr>
              <a:t>          </a:t>
            </a:r>
            <a:r>
              <a:rPr lang="it-IT" sz="1800" dirty="0" err="1">
                <a:latin typeface="ArialMT"/>
              </a:rPr>
              <a:t>saloneorientamentotorino</a:t>
            </a:r>
            <a:r>
              <a:rPr lang="it-IT" sz="1800" dirty="0">
                <a:latin typeface="ArialMT"/>
              </a:rPr>
              <a:t> </a:t>
            </a:r>
            <a:endParaRPr lang="it-IT" sz="2800" dirty="0">
              <a:effectLst/>
            </a:endParaRPr>
          </a:p>
          <a:p>
            <a:endParaRPr lang="it-IT" sz="1800" dirty="0">
              <a:effectLst/>
              <a:latin typeface="SymbolMT"/>
            </a:endParaRPr>
          </a:p>
        </p:txBody>
      </p:sp>
      <p:pic>
        <p:nvPicPr>
          <p:cNvPr id="62" name="Google Shape;62;p5"/>
          <p:cNvPicPr preferRelativeResize="0"/>
          <p:nvPr/>
        </p:nvPicPr>
        <p:blipFill rotWithShape="1">
          <a:blip r:embed="rId5">
            <a:alphaModFix/>
          </a:blip>
          <a:srcRect/>
          <a:stretch/>
        </p:blipFill>
        <p:spPr>
          <a:xfrm>
            <a:off x="0" y="6685"/>
            <a:ext cx="3771900" cy="929640"/>
          </a:xfrm>
          <a:prstGeom prst="rect">
            <a:avLst/>
          </a:prstGeom>
          <a:noFill/>
          <a:ln>
            <a:noFill/>
          </a:ln>
        </p:spPr>
      </p:pic>
      <p:sp>
        <p:nvSpPr>
          <p:cNvPr id="63" name="Google Shape;63;p5"/>
          <p:cNvSpPr txBox="1"/>
          <p:nvPr/>
        </p:nvSpPr>
        <p:spPr>
          <a:xfrm>
            <a:off x="942744" y="1567280"/>
            <a:ext cx="7188000" cy="461624"/>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SzPts val="2400"/>
              <a:buFont typeface="Calibri"/>
              <a:buNone/>
            </a:pPr>
            <a:r>
              <a:rPr lang="it-IT" sz="2400" b="1" dirty="0">
                <a:solidFill>
                  <a:srgbClr val="0070C0"/>
                </a:solidFill>
                <a:latin typeface="Calibri"/>
                <a:ea typeface="Calibri"/>
                <a:cs typeface="Calibri"/>
                <a:sym typeface="Calibri"/>
              </a:rPr>
              <a:t>GRAZIE PER L’ATTENZIONE</a:t>
            </a:r>
            <a:endParaRPr sz="1400" b="0" i="0" u="none" strike="noStrike" cap="none" dirty="0">
              <a:solidFill>
                <a:srgbClr val="0070C0"/>
              </a:solidFill>
              <a:latin typeface="Arial"/>
              <a:ea typeface="Arial"/>
              <a:cs typeface="Arial"/>
              <a:sym typeface="Arial"/>
            </a:endParaRPr>
          </a:p>
        </p:txBody>
      </p:sp>
      <p:pic>
        <p:nvPicPr>
          <p:cNvPr id="3" name="Immagine 2">
            <a:extLst>
              <a:ext uri="{FF2B5EF4-FFF2-40B4-BE49-F238E27FC236}">
                <a16:creationId xmlns:a16="http://schemas.microsoft.com/office/drawing/2014/main" id="{763C8B94-E0AD-A446-9783-DD24D376119E}"/>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675396" y="3637901"/>
            <a:ext cx="544211" cy="544211"/>
          </a:xfrm>
          <a:prstGeom prst="rect">
            <a:avLst/>
          </a:prstGeom>
        </p:spPr>
      </p:pic>
      <p:pic>
        <p:nvPicPr>
          <p:cNvPr id="6" name="Immagine 5">
            <a:extLst>
              <a:ext uri="{FF2B5EF4-FFF2-40B4-BE49-F238E27FC236}">
                <a16:creationId xmlns:a16="http://schemas.microsoft.com/office/drawing/2014/main" id="{E6B7C513-E5AA-F344-BC65-8C303742151D}"/>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644275" y="2885473"/>
            <a:ext cx="596938" cy="596938"/>
          </a:xfrm>
          <a:prstGeom prst="rect">
            <a:avLst/>
          </a:prstGeom>
        </p:spPr>
      </p:pic>
      <p:pic>
        <p:nvPicPr>
          <p:cNvPr id="8" name="Immagine 7">
            <a:extLst>
              <a:ext uri="{FF2B5EF4-FFF2-40B4-BE49-F238E27FC236}">
                <a16:creationId xmlns:a16="http://schemas.microsoft.com/office/drawing/2014/main" id="{42C135F4-BA1D-7045-AD53-6204ED6B82F0}"/>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726039" y="4384216"/>
            <a:ext cx="483994" cy="483994"/>
          </a:xfrm>
          <a:prstGeom prst="rect">
            <a:avLst/>
          </a:prstGeom>
        </p:spPr>
      </p:pic>
      <p:pic>
        <p:nvPicPr>
          <p:cNvPr id="11" name="Immagine 10">
            <a:extLst>
              <a:ext uri="{FF2B5EF4-FFF2-40B4-BE49-F238E27FC236}">
                <a16:creationId xmlns:a16="http://schemas.microsoft.com/office/drawing/2014/main" id="{4EC6B6EE-D9DA-E54F-AAF7-8AEF451B8977}"/>
              </a:ext>
            </a:extLst>
          </p:cNvPr>
          <p:cNvPicPr>
            <a:picLocks noChangeAspect="1"/>
          </p:cNvPicPr>
          <p:nvPr/>
        </p:nvPicPr>
        <p:blipFill>
          <a:blip r:embed="rId12">
            <a:extLst>
              <a:ext uri="{837473B0-CC2E-450A-ABE3-18F120FF3D39}">
                <a1611:picAttrSrcUrl xmlns:a1611="http://schemas.microsoft.com/office/drawing/2016/11/main" r:id="rId13"/>
              </a:ext>
            </a:extLst>
          </a:blip>
          <a:stretch>
            <a:fillRect/>
          </a:stretch>
        </p:blipFill>
        <p:spPr>
          <a:xfrm>
            <a:off x="735932" y="5027462"/>
            <a:ext cx="483675" cy="474228"/>
          </a:xfrm>
          <a:prstGeom prst="rect">
            <a:avLst/>
          </a:prstGeom>
        </p:spPr>
      </p:pic>
    </p:spTree>
    <p:extLst>
      <p:ext uri="{BB962C8B-B14F-4D97-AF65-F5344CB8AC3E}">
        <p14:creationId xmlns:p14="http://schemas.microsoft.com/office/powerpoint/2010/main" val="40452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49;g2daf28e9c3f_0_32">
            <a:extLst>
              <a:ext uri="{FF2B5EF4-FFF2-40B4-BE49-F238E27FC236}">
                <a16:creationId xmlns:a16="http://schemas.microsoft.com/office/drawing/2014/main" id="{83469E76-A241-044E-803D-857A64E1BB24}"/>
              </a:ext>
            </a:extLst>
          </p:cNvPr>
          <p:cNvPicPr preferRelativeResize="0"/>
          <p:nvPr/>
        </p:nvPicPr>
        <p:blipFill rotWithShape="1">
          <a:blip r:embed="rId2">
            <a:alphaModFix/>
          </a:blip>
          <a:srcRect/>
          <a:stretch/>
        </p:blipFill>
        <p:spPr>
          <a:xfrm>
            <a:off x="0" y="6685"/>
            <a:ext cx="3771900" cy="929640"/>
          </a:xfrm>
          <a:prstGeom prst="rect">
            <a:avLst/>
          </a:prstGeom>
          <a:noFill/>
          <a:ln>
            <a:noFill/>
          </a:ln>
        </p:spPr>
      </p:pic>
      <p:sp>
        <p:nvSpPr>
          <p:cNvPr id="3" name="Google Shape;41;p3">
            <a:extLst>
              <a:ext uri="{FF2B5EF4-FFF2-40B4-BE49-F238E27FC236}">
                <a16:creationId xmlns:a16="http://schemas.microsoft.com/office/drawing/2014/main" id="{78CABE24-F653-8B46-B524-2A818566791E}"/>
              </a:ext>
            </a:extLst>
          </p:cNvPr>
          <p:cNvSpPr txBox="1"/>
          <p:nvPr/>
        </p:nvSpPr>
        <p:spPr>
          <a:xfrm>
            <a:off x="1781043" y="1848118"/>
            <a:ext cx="5581914" cy="3754874"/>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US" sz="1800" b="1" i="0" u="none" strike="noStrike" cap="none" dirty="0">
                <a:solidFill>
                  <a:srgbClr val="3C3C3C"/>
                </a:solidFill>
                <a:latin typeface="Titillium Web"/>
                <a:ea typeface="Titillium Web"/>
                <a:cs typeface="Titillium Web"/>
                <a:sym typeface="Titillium Web"/>
              </a:rPr>
              <a:t> </a:t>
            </a:r>
            <a:endParaRPr sz="18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r>
              <a:rPr lang="it-IT" sz="3600" b="1" i="0" u="none" strike="noStrike" cap="none" dirty="0">
                <a:solidFill>
                  <a:srgbClr val="0070C0"/>
                </a:solidFill>
                <a:latin typeface="Titillium Web"/>
                <a:ea typeface="Titillium Web"/>
                <a:cs typeface="Titillium Web"/>
                <a:sym typeface="Titillium Web"/>
              </a:rPr>
              <a:t>Fase preparatoria</a:t>
            </a:r>
          </a:p>
          <a:p>
            <a:pPr marL="0" marR="0" lvl="0" indent="0" algn="ctr" rtl="0">
              <a:lnSpc>
                <a:spcPct val="100000"/>
              </a:lnSpc>
              <a:spcBef>
                <a:spcPts val="0"/>
              </a:spcBef>
              <a:spcAft>
                <a:spcPts val="0"/>
              </a:spcAft>
              <a:buClr>
                <a:srgbClr val="000000"/>
              </a:buClr>
              <a:buSzPts val="3600"/>
              <a:buFont typeface="Arial"/>
              <a:buNone/>
            </a:pPr>
            <a:r>
              <a:rPr lang="it-IT" sz="2800" i="1" dirty="0">
                <a:solidFill>
                  <a:srgbClr val="3C3C3C"/>
                </a:solidFill>
                <a:latin typeface="Titillium Web"/>
                <a:ea typeface="Titillium Web"/>
                <a:cs typeface="Titillium Web"/>
                <a:sym typeface="Titillium Web"/>
              </a:rPr>
              <a:t>maggio-settembre</a:t>
            </a:r>
            <a:r>
              <a:rPr lang="it-IT" sz="3600" b="1" dirty="0">
                <a:solidFill>
                  <a:srgbClr val="3C3C3C"/>
                </a:solidFill>
                <a:latin typeface="Titillium Web"/>
                <a:ea typeface="Titillium Web"/>
                <a:cs typeface="Titillium Web"/>
                <a:sym typeface="Titillium Web"/>
              </a:rPr>
              <a:t> </a:t>
            </a:r>
            <a:endParaRPr lang="it-IT" sz="3600" b="1" i="0" u="none" strike="noStrike" cap="none" dirty="0">
              <a:solidFill>
                <a:srgbClr val="3C3C3C"/>
              </a:solidFill>
              <a:latin typeface="Titillium Web"/>
              <a:ea typeface="Titillium Web"/>
              <a:cs typeface="Titillium Web"/>
              <a:sym typeface="Titillium Web"/>
            </a:endParaRPr>
          </a:p>
          <a:p>
            <a:pPr marL="0" marR="0" lvl="0" indent="0" algn="ctr" rtl="0">
              <a:lnSpc>
                <a:spcPct val="100000"/>
              </a:lnSpc>
              <a:spcBef>
                <a:spcPts val="0"/>
              </a:spcBef>
              <a:spcAft>
                <a:spcPts val="0"/>
              </a:spcAft>
              <a:buClr>
                <a:srgbClr val="000000"/>
              </a:buClr>
              <a:buSzPts val="3600"/>
              <a:buFont typeface="Arial"/>
              <a:buNone/>
            </a:pPr>
            <a:endParaRPr sz="1400" b="0" i="0" u="none" strike="noStrike" cap="none" dirty="0">
              <a:solidFill>
                <a:srgbClr val="000000"/>
              </a:solidFill>
              <a:latin typeface="Arial"/>
              <a:ea typeface="Arial"/>
              <a:cs typeface="Arial"/>
              <a:sym typeface="Arial"/>
            </a:endParaRPr>
          </a:p>
          <a:p>
            <a:pPr>
              <a:buSzPts val="3200"/>
            </a:pPr>
            <a:r>
              <a:rPr lang="it-IT" sz="1800" dirty="0">
                <a:effectLst/>
                <a:latin typeface="ArialMT"/>
              </a:rPr>
              <a:t>Questa fase </a:t>
            </a:r>
            <a:r>
              <a:rPr lang="it-IT" sz="1800" dirty="0">
                <a:latin typeface="ArialMT"/>
              </a:rPr>
              <a:t>ha come obiettivo </a:t>
            </a:r>
            <a:r>
              <a:rPr lang="it-IT" sz="1800" b="1" dirty="0">
                <a:effectLst/>
                <a:latin typeface="ArialMT"/>
              </a:rPr>
              <a:t>sensibilizzare</a:t>
            </a:r>
            <a:r>
              <a:rPr lang="it-IT" sz="1800" dirty="0">
                <a:effectLst/>
                <a:latin typeface="ArialMT"/>
              </a:rPr>
              <a:t> e preparare gli studenti e le studentesse delle classi seconde delle scuole secondarie di primo grado, i loro insegnanti e famiglie alle iniziative autunnali previste nelle Settimane dell’Orientamento e più in generale al momento della scelta. </a:t>
            </a:r>
            <a:endParaRPr lang="it-IT" sz="2400" dirty="0">
              <a:effectLst/>
            </a:endParaRPr>
          </a:p>
          <a:p>
            <a:pPr marL="0" marR="0" lvl="0" indent="0" algn="l" rtl="0">
              <a:lnSpc>
                <a:spcPct val="100000"/>
              </a:lnSpc>
              <a:spcBef>
                <a:spcPts val="0"/>
              </a:spcBef>
              <a:spcAft>
                <a:spcPts val="0"/>
              </a:spcAft>
              <a:buClr>
                <a:srgbClr val="000000"/>
              </a:buClr>
              <a:buSzPts val="3200"/>
              <a:buFont typeface="Arial"/>
              <a:buNone/>
            </a:pPr>
            <a:endParaRPr sz="1800" b="0" i="0" u="none" strike="noStrike" cap="none" dirty="0">
              <a:solidFill>
                <a:srgbClr val="3C3C3C"/>
              </a:solidFill>
              <a:latin typeface="Arial" panose="020B0604020202020204" pitchFamily="34" charset="0"/>
              <a:ea typeface="Titillium Web"/>
              <a:cs typeface="Arial" panose="020B0604020202020204" pitchFamily="34" charset="0"/>
              <a:sym typeface="Titillium Web"/>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3C3C3C"/>
              </a:solidFill>
              <a:latin typeface="Titillium Web"/>
              <a:ea typeface="Titillium Web"/>
              <a:cs typeface="Titillium Web"/>
              <a:sym typeface="Titillium Web"/>
            </a:endParaRPr>
          </a:p>
        </p:txBody>
      </p:sp>
    </p:spTree>
    <p:extLst>
      <p:ext uri="{BB962C8B-B14F-4D97-AF65-F5344CB8AC3E}">
        <p14:creationId xmlns:p14="http://schemas.microsoft.com/office/powerpoint/2010/main" val="3408824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g2daf28e9c3f_0_32"/>
          <p:cNvSpPr txBox="1"/>
          <p:nvPr/>
        </p:nvSpPr>
        <p:spPr>
          <a:xfrm>
            <a:off x="128078" y="1547806"/>
            <a:ext cx="8680200"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400"/>
              <a:buFont typeface="Calibri"/>
              <a:buNone/>
            </a:pPr>
            <a:r>
              <a:rPr lang="it-IT" sz="2400" b="1" i="0" u="none" strike="noStrike" cap="none" dirty="0">
                <a:solidFill>
                  <a:srgbClr val="FFC000"/>
                </a:solidFill>
                <a:latin typeface="Calibri"/>
                <a:ea typeface="Calibri"/>
                <a:cs typeface="Calibri"/>
                <a:sym typeface="Calibri"/>
              </a:rPr>
              <a:t>Orienta la tua Estate</a:t>
            </a:r>
            <a:endParaRPr sz="2400" b="1" i="0" u="none" strike="noStrike" cap="none" dirty="0">
              <a:solidFill>
                <a:srgbClr val="FFC000"/>
              </a:solidFill>
              <a:latin typeface="Calibri"/>
              <a:ea typeface="Calibri"/>
              <a:cs typeface="Calibri"/>
              <a:sym typeface="Calibri"/>
            </a:endParaRPr>
          </a:p>
        </p:txBody>
      </p:sp>
      <p:sp>
        <p:nvSpPr>
          <p:cNvPr id="48" name="Google Shape;48;g2daf28e9c3f_0_32"/>
          <p:cNvSpPr txBox="1"/>
          <p:nvPr/>
        </p:nvSpPr>
        <p:spPr>
          <a:xfrm>
            <a:off x="676650" y="2307875"/>
            <a:ext cx="7790700" cy="3323946"/>
          </a:xfrm>
          <a:prstGeom prst="rect">
            <a:avLst/>
          </a:prstGeom>
          <a:noFill/>
          <a:ln>
            <a:noFill/>
          </a:ln>
        </p:spPr>
        <p:txBody>
          <a:bodyPr spcFirstLastPara="1" wrap="square" lIns="91425" tIns="45700" rIns="91425" bIns="45700" anchor="t" anchorCtr="0">
            <a:spAutoFit/>
          </a:bodyPr>
          <a:lstStyle/>
          <a:p>
            <a:r>
              <a:rPr lang="it-IT" sz="1800" dirty="0">
                <a:latin typeface="ArialMT"/>
              </a:rPr>
              <a:t>A</a:t>
            </a:r>
            <a:r>
              <a:rPr lang="it-IT" sz="1800" dirty="0">
                <a:effectLst/>
                <a:latin typeface="ArialMT"/>
              </a:rPr>
              <a:t>ttività orientativa sull’</a:t>
            </a:r>
            <a:r>
              <a:rPr lang="it-IT" sz="1800" b="1" dirty="0">
                <a:effectLst/>
                <a:latin typeface="ArialMT"/>
              </a:rPr>
              <a:t>esplorazione</a:t>
            </a:r>
            <a:r>
              <a:rPr lang="it-IT" sz="1800" dirty="0">
                <a:effectLst/>
                <a:latin typeface="ArialMT"/>
              </a:rPr>
              <a:t> dei percorsi di istruzione e formazione professionale e delle professioni.</a:t>
            </a:r>
          </a:p>
          <a:p>
            <a:endParaRPr lang="it-IT" sz="1800" dirty="0">
              <a:latin typeface="ArialMT"/>
            </a:endParaRPr>
          </a:p>
          <a:p>
            <a:r>
              <a:rPr lang="it-IT" sz="1800" dirty="0">
                <a:latin typeface="ArialMT"/>
              </a:rPr>
              <a:t>T</a:t>
            </a:r>
            <a:r>
              <a:rPr lang="it-IT" sz="1800" dirty="0">
                <a:effectLst/>
                <a:latin typeface="ArialMT"/>
              </a:rPr>
              <a:t>utte le scuole interessate avranno la possibilità di ricevere la scheda attività, il video tutorial e la scheda riassuntiva per i docenti. </a:t>
            </a:r>
          </a:p>
          <a:p>
            <a:endParaRPr lang="it-IT" sz="1800" dirty="0">
              <a:effectLst/>
              <a:latin typeface="ArialMT"/>
            </a:endParaRPr>
          </a:p>
          <a:p>
            <a:r>
              <a:rPr lang="it-IT" sz="1800" dirty="0">
                <a:effectLst/>
                <a:latin typeface="ArialMT"/>
              </a:rPr>
              <a:t>La scheda riassuntiva docente è stata aggiornata con l’intento di trasformarla in uno strumento utile per raccogliere informazioni e interessi degli alunni e delle alunne, sulla base delle </a:t>
            </a:r>
            <a:r>
              <a:rPr lang="it-IT" sz="1800" dirty="0">
                <a:latin typeface="ArialMT"/>
              </a:rPr>
              <a:t>novità</a:t>
            </a:r>
            <a:r>
              <a:rPr lang="it-IT" sz="1800" dirty="0">
                <a:effectLst/>
                <a:latin typeface="ArialMT"/>
              </a:rPr>
              <a:t> proposte per il secondo </a:t>
            </a:r>
            <a:r>
              <a:rPr lang="it-IT" sz="1800" dirty="0" err="1">
                <a:effectLst/>
                <a:latin typeface="ArialMT"/>
              </a:rPr>
              <a:t>step</a:t>
            </a:r>
            <a:r>
              <a:rPr lang="it-IT" sz="1800" dirty="0">
                <a:effectLst/>
                <a:latin typeface="ArialMT"/>
              </a:rPr>
              <a:t> di Orienta la tua Estate, che si </a:t>
            </a:r>
            <a:r>
              <a:rPr lang="it-IT" sz="1800" dirty="0">
                <a:latin typeface="ArialMT"/>
              </a:rPr>
              <a:t>svolgerà</a:t>
            </a:r>
            <a:r>
              <a:rPr lang="it-IT" sz="1800" dirty="0">
                <a:effectLst/>
                <a:latin typeface="ArialMT"/>
              </a:rPr>
              <a:t> nella fase autunnale. </a:t>
            </a:r>
            <a:endParaRPr lang="it-IT" sz="1800" dirty="0">
              <a:effectLst/>
              <a:latin typeface="SymbolMT"/>
            </a:endParaRPr>
          </a:p>
          <a:p>
            <a:pPr marL="457200" lvl="0" indent="0" algn="just" rtl="0">
              <a:lnSpc>
                <a:spcPct val="150000"/>
              </a:lnSpc>
              <a:spcBef>
                <a:spcPts val="0"/>
              </a:spcBef>
              <a:spcAft>
                <a:spcPts val="0"/>
              </a:spcAft>
              <a:buNone/>
            </a:pPr>
            <a:endParaRPr sz="2000" dirty="0">
              <a:solidFill>
                <a:schemeClr val="dk1"/>
              </a:solidFill>
              <a:latin typeface="Calibri"/>
              <a:ea typeface="Calibri"/>
              <a:cs typeface="Calibri"/>
              <a:sym typeface="Calibri"/>
            </a:endParaRPr>
          </a:p>
        </p:txBody>
      </p:sp>
      <p:pic>
        <p:nvPicPr>
          <p:cNvPr id="49" name="Google Shape;49;g2daf28e9c3f_0_32"/>
          <p:cNvPicPr preferRelativeResize="0"/>
          <p:nvPr/>
        </p:nvPicPr>
        <p:blipFill rotWithShape="1">
          <a:blip r:embed="rId3">
            <a:alphaModFix/>
          </a:blip>
          <a:srcRect/>
          <a:stretch/>
        </p:blipFill>
        <p:spPr>
          <a:xfrm>
            <a:off x="0" y="6685"/>
            <a:ext cx="3771900" cy="929640"/>
          </a:xfrm>
          <a:prstGeom prst="rect">
            <a:avLst/>
          </a:prstGeom>
          <a:noFill/>
          <a:ln>
            <a:noFill/>
          </a:ln>
        </p:spPr>
      </p:pic>
    </p:spTree>
    <p:extLst>
      <p:ext uri="{BB962C8B-B14F-4D97-AF65-F5344CB8AC3E}">
        <p14:creationId xmlns:p14="http://schemas.microsoft.com/office/powerpoint/2010/main" val="8122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g2daf28e9c3f_0_32"/>
          <p:cNvSpPr txBox="1"/>
          <p:nvPr/>
        </p:nvSpPr>
        <p:spPr>
          <a:xfrm>
            <a:off x="160700" y="1001800"/>
            <a:ext cx="8680200"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400"/>
              <a:buFont typeface="Calibri"/>
              <a:buNone/>
            </a:pPr>
            <a:r>
              <a:rPr lang="it-IT" sz="2400" b="1" dirty="0">
                <a:solidFill>
                  <a:srgbClr val="00B050"/>
                </a:solidFill>
                <a:latin typeface="Calibri"/>
                <a:ea typeface="Calibri"/>
                <a:cs typeface="Calibri"/>
                <a:sym typeface="Calibri"/>
              </a:rPr>
              <a:t>Learning Game </a:t>
            </a:r>
            <a:endParaRPr sz="2400" b="1" i="0" u="none" strike="noStrike" cap="none" dirty="0">
              <a:solidFill>
                <a:srgbClr val="00B050"/>
              </a:solidFill>
              <a:latin typeface="Calibri"/>
              <a:ea typeface="Calibri"/>
              <a:cs typeface="Calibri"/>
              <a:sym typeface="Calibri"/>
            </a:endParaRPr>
          </a:p>
        </p:txBody>
      </p:sp>
      <p:sp>
        <p:nvSpPr>
          <p:cNvPr id="48" name="Google Shape;48;g2daf28e9c3f_0_32"/>
          <p:cNvSpPr txBox="1"/>
          <p:nvPr/>
        </p:nvSpPr>
        <p:spPr>
          <a:xfrm>
            <a:off x="676650" y="1850175"/>
            <a:ext cx="7790700" cy="3046948"/>
          </a:xfrm>
          <a:prstGeom prst="rect">
            <a:avLst/>
          </a:prstGeom>
          <a:noFill/>
          <a:ln>
            <a:noFill/>
          </a:ln>
        </p:spPr>
        <p:txBody>
          <a:bodyPr spcFirstLastPara="1" wrap="square" lIns="91425" tIns="45700" rIns="91425" bIns="45700" anchor="t" anchorCtr="0">
            <a:spAutoFit/>
          </a:bodyPr>
          <a:lstStyle/>
          <a:p>
            <a:r>
              <a:rPr lang="it-IT" sz="1800" dirty="0">
                <a:latin typeface="ArialMT"/>
              </a:rPr>
              <a:t>Un </a:t>
            </a:r>
            <a:r>
              <a:rPr lang="it-IT" sz="1800" dirty="0">
                <a:effectLst/>
                <a:latin typeface="ArialMT"/>
              </a:rPr>
              <a:t>gioco educativo centrato sulla creazione di alcuni prodotti a tema orientativo, proposto alle classi terze delle scuole secondarie di primo grado del territorio di Torino. </a:t>
            </a:r>
          </a:p>
          <a:p>
            <a:endParaRPr lang="it-IT" sz="1800" dirty="0">
              <a:effectLst/>
              <a:latin typeface="ArialMT"/>
            </a:endParaRPr>
          </a:p>
          <a:p>
            <a:r>
              <a:rPr lang="it-IT" sz="1800" dirty="0">
                <a:effectLst/>
                <a:latin typeface="ArialMT"/>
              </a:rPr>
              <a:t>Due sono gli obiettivi principali del game: </a:t>
            </a:r>
            <a:endParaRPr lang="it-IT" sz="1800" dirty="0">
              <a:effectLst/>
              <a:latin typeface="SymbolMT"/>
            </a:endParaRPr>
          </a:p>
          <a:p>
            <a:r>
              <a:rPr lang="it-IT" sz="1800" dirty="0">
                <a:effectLst/>
                <a:latin typeface="CourierNewPSMT" panose="02070309020205020404" pitchFamily="49" charset="0"/>
              </a:rPr>
              <a:t>o </a:t>
            </a:r>
            <a:r>
              <a:rPr lang="it-IT" sz="1800" dirty="0">
                <a:effectLst/>
                <a:latin typeface="ArialMT"/>
              </a:rPr>
              <a:t>stimolare la partecipazione e l’interesse verso il tema dell’orientamento; </a:t>
            </a:r>
            <a:endParaRPr lang="it-IT" sz="2400" dirty="0">
              <a:effectLst/>
            </a:endParaRPr>
          </a:p>
          <a:p>
            <a:r>
              <a:rPr lang="it-IT" sz="1800" dirty="0">
                <a:effectLst/>
                <a:latin typeface="CourierNewPSMT" panose="02070309020205020404" pitchFamily="49" charset="0"/>
              </a:rPr>
              <a:t>o </a:t>
            </a:r>
            <a:r>
              <a:rPr lang="it-IT" sz="1800" dirty="0">
                <a:effectLst/>
                <a:latin typeface="ArialMT"/>
              </a:rPr>
              <a:t>coinvolgere attivamente studenti e studentesse delle scuole secondarie di primo grado nell’iniziativa delle Settimane dell’Orientamento. </a:t>
            </a:r>
            <a:endParaRPr lang="it-IT" sz="2400" dirty="0">
              <a:effectLst/>
            </a:endParaRPr>
          </a:p>
          <a:p>
            <a:endParaRPr lang="it-IT" sz="1800" dirty="0">
              <a:effectLst/>
              <a:latin typeface="ArialMT"/>
            </a:endParaRPr>
          </a:p>
          <a:p>
            <a:pPr marL="457200" lvl="0" indent="0" algn="just" rtl="0">
              <a:lnSpc>
                <a:spcPct val="150000"/>
              </a:lnSpc>
              <a:spcBef>
                <a:spcPts val="0"/>
              </a:spcBef>
              <a:spcAft>
                <a:spcPts val="0"/>
              </a:spcAft>
              <a:buNone/>
            </a:pPr>
            <a:endParaRPr sz="2000" dirty="0">
              <a:solidFill>
                <a:schemeClr val="dk1"/>
              </a:solidFill>
              <a:latin typeface="Calibri"/>
              <a:ea typeface="Calibri"/>
              <a:cs typeface="Calibri"/>
              <a:sym typeface="Calibri"/>
            </a:endParaRPr>
          </a:p>
        </p:txBody>
      </p:sp>
      <p:pic>
        <p:nvPicPr>
          <p:cNvPr id="49" name="Google Shape;49;g2daf28e9c3f_0_32"/>
          <p:cNvPicPr preferRelativeResize="0"/>
          <p:nvPr/>
        </p:nvPicPr>
        <p:blipFill rotWithShape="1">
          <a:blip r:embed="rId3">
            <a:alphaModFix/>
          </a:blip>
          <a:srcRect/>
          <a:stretch/>
        </p:blipFill>
        <p:spPr>
          <a:xfrm>
            <a:off x="0" y="6685"/>
            <a:ext cx="3771900" cy="929640"/>
          </a:xfrm>
          <a:prstGeom prst="rect">
            <a:avLst/>
          </a:prstGeom>
          <a:noFill/>
          <a:ln>
            <a:noFill/>
          </a:ln>
        </p:spPr>
      </p:pic>
    </p:spTree>
    <p:extLst>
      <p:ext uri="{BB962C8B-B14F-4D97-AF65-F5344CB8AC3E}">
        <p14:creationId xmlns:p14="http://schemas.microsoft.com/office/powerpoint/2010/main" val="1816195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g2daf28e9c3f_0_32"/>
          <p:cNvSpPr txBox="1"/>
          <p:nvPr/>
        </p:nvSpPr>
        <p:spPr>
          <a:xfrm>
            <a:off x="160700" y="1001800"/>
            <a:ext cx="8680200"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400"/>
              <a:buFont typeface="Calibri"/>
              <a:buNone/>
            </a:pPr>
            <a:r>
              <a:rPr lang="it-IT" sz="2400" b="1" dirty="0">
                <a:solidFill>
                  <a:srgbClr val="FF0000"/>
                </a:solidFill>
                <a:latin typeface="Calibri"/>
                <a:ea typeface="Calibri"/>
                <a:cs typeface="Calibri"/>
                <a:sym typeface="Calibri"/>
              </a:rPr>
              <a:t>Learning Game </a:t>
            </a:r>
            <a:endParaRPr sz="2400" b="1" i="0" u="none" strike="noStrike" cap="none" dirty="0">
              <a:solidFill>
                <a:srgbClr val="FF0000"/>
              </a:solidFill>
              <a:latin typeface="Calibri"/>
              <a:ea typeface="Calibri"/>
              <a:cs typeface="Calibri"/>
              <a:sym typeface="Calibri"/>
            </a:endParaRPr>
          </a:p>
        </p:txBody>
      </p:sp>
      <p:sp>
        <p:nvSpPr>
          <p:cNvPr id="48" name="Google Shape;48;g2daf28e9c3f_0_32"/>
          <p:cNvSpPr txBox="1"/>
          <p:nvPr/>
        </p:nvSpPr>
        <p:spPr>
          <a:xfrm>
            <a:off x="676650" y="1866650"/>
            <a:ext cx="7790700" cy="3600945"/>
          </a:xfrm>
          <a:prstGeom prst="rect">
            <a:avLst/>
          </a:prstGeom>
          <a:noFill/>
          <a:ln>
            <a:noFill/>
          </a:ln>
        </p:spPr>
        <p:txBody>
          <a:bodyPr spcFirstLastPara="1" wrap="square" lIns="91425" tIns="45700" rIns="91425" bIns="45700" anchor="t" anchorCtr="0">
            <a:spAutoFit/>
          </a:bodyPr>
          <a:lstStyle/>
          <a:p>
            <a:r>
              <a:rPr lang="it-IT" sz="1800" dirty="0">
                <a:effectLst/>
                <a:latin typeface="ArialMT"/>
              </a:rPr>
              <a:t>Da quest’anno si propone di strutturare questa attività in </a:t>
            </a:r>
            <a:r>
              <a:rPr lang="it-IT" sz="1800" b="1" dirty="0">
                <a:effectLst/>
                <a:latin typeface="ArialMT"/>
              </a:rPr>
              <a:t>quattro contest</a:t>
            </a:r>
            <a:r>
              <a:rPr lang="it-IT" sz="1800" dirty="0">
                <a:effectLst/>
                <a:latin typeface="ArialMT"/>
              </a:rPr>
              <a:t>, uno per ogni area tematica di interesse presente sul sito permanente dell’orientamento. Per ogni area si prevede la realizzazione di un prodotto diverso che stimolerà riflessioni sulla scelta e permetterà di sviluppare e allenare competenze differenti. </a:t>
            </a:r>
          </a:p>
          <a:p>
            <a:endParaRPr lang="it-IT" sz="1800" dirty="0">
              <a:effectLst/>
              <a:latin typeface="ArialMT"/>
            </a:endParaRPr>
          </a:p>
          <a:p>
            <a:r>
              <a:rPr lang="it-IT" sz="1800" dirty="0">
                <a:effectLst/>
                <a:latin typeface="ArialMT"/>
              </a:rPr>
              <a:t>Le classi potranno aderire al contest per una o più aree e mandare i prodotti realizzati </a:t>
            </a:r>
            <a:r>
              <a:rPr lang="it-IT" sz="1800" b="1" dirty="0">
                <a:effectLst/>
                <a:latin typeface="ArialMT"/>
              </a:rPr>
              <a:t>entro la prima settimana di ottobre</a:t>
            </a:r>
            <a:r>
              <a:rPr lang="it-IT" sz="1800" dirty="0">
                <a:effectLst/>
                <a:latin typeface="ArialMT"/>
              </a:rPr>
              <a:t>. La presentazione dei prodotti e le premiazioni avverranno ad ottobre nell’incontro </a:t>
            </a:r>
            <a:r>
              <a:rPr lang="it-IT" sz="1800" dirty="0">
                <a:latin typeface="ArialMT"/>
              </a:rPr>
              <a:t>di apertura</a:t>
            </a:r>
            <a:r>
              <a:rPr lang="it-IT" sz="1800" dirty="0">
                <a:effectLst/>
                <a:latin typeface="ArialMT"/>
              </a:rPr>
              <a:t> delle Settimane dell’Orientamento. </a:t>
            </a:r>
            <a:r>
              <a:rPr lang="it-IT" sz="1800" b="1" dirty="0">
                <a:effectLst/>
                <a:latin typeface="ArialMT"/>
              </a:rPr>
              <a:t>Verrà premiata una classe </a:t>
            </a:r>
            <a:r>
              <a:rPr lang="it-IT" sz="1800" b="1" dirty="0">
                <a:latin typeface="ArialMT"/>
              </a:rPr>
              <a:t>per ogni </a:t>
            </a:r>
            <a:r>
              <a:rPr lang="it-IT" sz="1800" b="1" dirty="0">
                <a:effectLst/>
                <a:latin typeface="ArialMT"/>
              </a:rPr>
              <a:t>area tematica. </a:t>
            </a:r>
            <a:endParaRPr lang="it-IT" sz="2400" b="1" dirty="0">
              <a:effectLst/>
            </a:endParaRPr>
          </a:p>
          <a:p>
            <a:pPr marL="457200" lvl="0" indent="0" algn="just" rtl="0">
              <a:lnSpc>
                <a:spcPct val="150000"/>
              </a:lnSpc>
              <a:spcBef>
                <a:spcPts val="0"/>
              </a:spcBef>
              <a:spcAft>
                <a:spcPts val="0"/>
              </a:spcAft>
              <a:buNone/>
            </a:pPr>
            <a:endParaRPr sz="2000" dirty="0">
              <a:solidFill>
                <a:schemeClr val="dk1"/>
              </a:solidFill>
              <a:latin typeface="Calibri"/>
              <a:ea typeface="Calibri"/>
              <a:cs typeface="Calibri"/>
              <a:sym typeface="Calibri"/>
            </a:endParaRPr>
          </a:p>
        </p:txBody>
      </p:sp>
      <p:pic>
        <p:nvPicPr>
          <p:cNvPr id="49" name="Google Shape;49;g2daf28e9c3f_0_32"/>
          <p:cNvPicPr preferRelativeResize="0"/>
          <p:nvPr/>
        </p:nvPicPr>
        <p:blipFill rotWithShape="1">
          <a:blip r:embed="rId3">
            <a:alphaModFix/>
          </a:blip>
          <a:srcRect/>
          <a:stretch/>
        </p:blipFill>
        <p:spPr>
          <a:xfrm>
            <a:off x="0" y="6685"/>
            <a:ext cx="3771900" cy="929640"/>
          </a:xfrm>
          <a:prstGeom prst="rect">
            <a:avLst/>
          </a:prstGeom>
          <a:noFill/>
          <a:ln>
            <a:noFill/>
          </a:ln>
        </p:spPr>
      </p:pic>
    </p:spTree>
    <p:extLst>
      <p:ext uri="{BB962C8B-B14F-4D97-AF65-F5344CB8AC3E}">
        <p14:creationId xmlns:p14="http://schemas.microsoft.com/office/powerpoint/2010/main" val="761865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g2daf28e9c3f_0_32"/>
          <p:cNvSpPr txBox="1"/>
          <p:nvPr/>
        </p:nvSpPr>
        <p:spPr>
          <a:xfrm>
            <a:off x="160700" y="1001800"/>
            <a:ext cx="8680200"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400"/>
              <a:buFont typeface="Calibri"/>
              <a:buNone/>
            </a:pPr>
            <a:r>
              <a:rPr lang="it-IT" sz="2400" b="1" i="0" u="none" strike="noStrike" cap="none" dirty="0" err="1">
                <a:solidFill>
                  <a:srgbClr val="FFC000"/>
                </a:solidFill>
                <a:latin typeface="Calibri"/>
                <a:ea typeface="Calibri"/>
                <a:cs typeface="Calibri"/>
                <a:sym typeface="Calibri"/>
              </a:rPr>
              <a:t>Webinar</a:t>
            </a:r>
            <a:r>
              <a:rPr lang="it-IT" sz="2400" b="1" i="0" u="none" strike="noStrike" cap="none" dirty="0">
                <a:solidFill>
                  <a:srgbClr val="FFC000"/>
                </a:solidFill>
                <a:latin typeface="Calibri"/>
                <a:ea typeface="Calibri"/>
                <a:cs typeface="Calibri"/>
                <a:sym typeface="Calibri"/>
              </a:rPr>
              <a:t> tematico per le famiglie</a:t>
            </a:r>
            <a:endParaRPr sz="2400" b="1" i="0" u="none" strike="noStrike" cap="none" dirty="0">
              <a:solidFill>
                <a:srgbClr val="FFC000"/>
              </a:solidFill>
              <a:latin typeface="Calibri"/>
              <a:ea typeface="Calibri"/>
              <a:cs typeface="Calibri"/>
              <a:sym typeface="Calibri"/>
            </a:endParaRPr>
          </a:p>
        </p:txBody>
      </p:sp>
      <p:sp>
        <p:nvSpPr>
          <p:cNvPr id="48" name="Google Shape;48;g2daf28e9c3f_0_32"/>
          <p:cNvSpPr txBox="1"/>
          <p:nvPr/>
        </p:nvSpPr>
        <p:spPr>
          <a:xfrm>
            <a:off x="676650" y="1767027"/>
            <a:ext cx="7790700" cy="3323946"/>
          </a:xfrm>
          <a:prstGeom prst="rect">
            <a:avLst/>
          </a:prstGeom>
          <a:noFill/>
          <a:ln>
            <a:noFill/>
          </a:ln>
        </p:spPr>
        <p:txBody>
          <a:bodyPr spcFirstLastPara="1" wrap="square" lIns="91425" tIns="45700" rIns="91425" bIns="45700" anchor="t" anchorCtr="0">
            <a:spAutoFit/>
          </a:bodyPr>
          <a:lstStyle/>
          <a:p>
            <a:r>
              <a:rPr lang="it-IT" sz="1800" dirty="0">
                <a:latin typeface="ArialMT"/>
              </a:rPr>
              <a:t>Verrà organizzato un incontro online </a:t>
            </a:r>
            <a:r>
              <a:rPr lang="it-IT" sz="1800" b="0" i="0" dirty="0">
                <a:solidFill>
                  <a:srgbClr val="222222"/>
                </a:solidFill>
                <a:effectLst/>
                <a:latin typeface="Arial" panose="020B0604020202020204" pitchFamily="34" charset="0"/>
                <a:cs typeface="Arial" panose="020B0604020202020204" pitchFamily="34" charset="0"/>
              </a:rPr>
              <a:t>di “aiuto alla scelta” dedicato ai genitori dei ragazzi e delle ragazze delle scuole secondarie di primo grado; durante </a:t>
            </a:r>
            <a:r>
              <a:rPr lang="it-IT" sz="1800" dirty="0">
                <a:solidFill>
                  <a:srgbClr val="222222"/>
                </a:solidFill>
                <a:latin typeface="Arial" panose="020B0604020202020204" pitchFamily="34" charset="0"/>
                <a:cs typeface="Arial" panose="020B0604020202020204" pitchFamily="34" charset="0"/>
              </a:rPr>
              <a:t>l’</a:t>
            </a:r>
            <a:r>
              <a:rPr lang="it-IT" sz="1800" b="0" i="0" dirty="0">
                <a:solidFill>
                  <a:srgbClr val="222222"/>
                </a:solidFill>
                <a:effectLst/>
                <a:latin typeface="Arial" panose="020B0604020202020204" pitchFamily="34" charset="0"/>
                <a:cs typeface="Arial" panose="020B0604020202020204" pitchFamily="34" charset="0"/>
              </a:rPr>
              <a:t>incontro si discuteranno le caratteristiche fondamentali di una scelta consapevole e le diverse modalità di supporto che i genitori possono dare ai propri figli e alle proprie figlie sul futuro percorso formativo. </a:t>
            </a:r>
          </a:p>
          <a:p>
            <a:endParaRPr lang="it-IT" sz="1800" b="0" i="0" dirty="0">
              <a:solidFill>
                <a:srgbClr val="222222"/>
              </a:solidFill>
              <a:effectLst/>
              <a:latin typeface="Arial" panose="020B0604020202020204" pitchFamily="34" charset="0"/>
              <a:cs typeface="Arial" panose="020B0604020202020204" pitchFamily="34" charset="0"/>
            </a:endParaRPr>
          </a:p>
          <a:p>
            <a:r>
              <a:rPr lang="it-IT" sz="1800" b="0" i="0" dirty="0">
                <a:solidFill>
                  <a:srgbClr val="222222"/>
                </a:solidFill>
                <a:effectLst/>
                <a:latin typeface="Arial" panose="020B0604020202020204" pitchFamily="34" charset="0"/>
                <a:cs typeface="Arial" panose="020B0604020202020204" pitchFamily="34" charset="0"/>
              </a:rPr>
              <a:t>Verranno presentati i fattori da prendere in considerazione e le motivazioni “nascoste” che possono influenzare ragazzi e ragazze in questo delicato momento di passaggio.</a:t>
            </a:r>
          </a:p>
          <a:p>
            <a:endParaRPr lang="it-IT" sz="1800" dirty="0">
              <a:solidFill>
                <a:srgbClr val="222222"/>
              </a:solidFill>
              <a:effectLst/>
              <a:latin typeface="Arial" panose="020B0604020202020204" pitchFamily="34" charset="0"/>
              <a:cs typeface="Arial" panose="020B0604020202020204" pitchFamily="34" charset="0"/>
            </a:endParaRPr>
          </a:p>
          <a:p>
            <a:pPr marL="457200" lvl="0" indent="0" algn="just" rtl="0">
              <a:lnSpc>
                <a:spcPct val="150000"/>
              </a:lnSpc>
              <a:spcBef>
                <a:spcPts val="0"/>
              </a:spcBef>
              <a:spcAft>
                <a:spcPts val="0"/>
              </a:spcAft>
              <a:buNone/>
            </a:pPr>
            <a:endParaRPr sz="2000" dirty="0">
              <a:solidFill>
                <a:schemeClr val="dk1"/>
              </a:solidFill>
              <a:latin typeface="Calibri"/>
              <a:ea typeface="Calibri"/>
              <a:cs typeface="Calibri"/>
              <a:sym typeface="Calibri"/>
            </a:endParaRPr>
          </a:p>
        </p:txBody>
      </p:sp>
      <p:pic>
        <p:nvPicPr>
          <p:cNvPr id="49" name="Google Shape;49;g2daf28e9c3f_0_32"/>
          <p:cNvPicPr preferRelativeResize="0"/>
          <p:nvPr/>
        </p:nvPicPr>
        <p:blipFill rotWithShape="1">
          <a:blip r:embed="rId3">
            <a:alphaModFix/>
          </a:blip>
          <a:srcRect/>
          <a:stretch/>
        </p:blipFill>
        <p:spPr>
          <a:xfrm>
            <a:off x="0" y="6685"/>
            <a:ext cx="3771900" cy="929640"/>
          </a:xfrm>
          <a:prstGeom prst="rect">
            <a:avLst/>
          </a:prstGeom>
          <a:noFill/>
          <a:ln>
            <a:noFill/>
          </a:ln>
        </p:spPr>
      </p:pic>
    </p:spTree>
    <p:extLst>
      <p:ext uri="{BB962C8B-B14F-4D97-AF65-F5344CB8AC3E}">
        <p14:creationId xmlns:p14="http://schemas.microsoft.com/office/powerpoint/2010/main" val="4281054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g2daf28e9c3f_0_32"/>
          <p:cNvSpPr txBox="1"/>
          <p:nvPr/>
        </p:nvSpPr>
        <p:spPr>
          <a:xfrm>
            <a:off x="160700" y="1001800"/>
            <a:ext cx="8680200"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400"/>
              <a:buFont typeface="Calibri"/>
              <a:buNone/>
            </a:pPr>
            <a:r>
              <a:rPr lang="it-IT" sz="2400" b="1" i="0" u="none" strike="noStrike" cap="none" dirty="0" err="1">
                <a:solidFill>
                  <a:srgbClr val="FFC000"/>
                </a:solidFill>
                <a:latin typeface="Calibri"/>
                <a:ea typeface="Calibri"/>
                <a:cs typeface="Calibri"/>
                <a:sym typeface="Calibri"/>
              </a:rPr>
              <a:t>Webinar</a:t>
            </a:r>
            <a:r>
              <a:rPr lang="it-IT" sz="2400" b="1" i="0" u="none" strike="noStrike" cap="none" dirty="0">
                <a:solidFill>
                  <a:srgbClr val="FFC000"/>
                </a:solidFill>
                <a:latin typeface="Calibri"/>
                <a:ea typeface="Calibri"/>
                <a:cs typeface="Calibri"/>
                <a:sym typeface="Calibri"/>
              </a:rPr>
              <a:t> tematico per le famiglie</a:t>
            </a:r>
            <a:endParaRPr sz="2400" b="1" i="0" u="none" strike="noStrike" cap="none" dirty="0">
              <a:solidFill>
                <a:srgbClr val="FFC000"/>
              </a:solidFill>
              <a:latin typeface="Calibri"/>
              <a:ea typeface="Calibri"/>
              <a:cs typeface="Calibri"/>
              <a:sym typeface="Calibri"/>
            </a:endParaRPr>
          </a:p>
        </p:txBody>
      </p:sp>
      <p:sp>
        <p:nvSpPr>
          <p:cNvPr id="48" name="Google Shape;48;g2daf28e9c3f_0_32"/>
          <p:cNvSpPr txBox="1"/>
          <p:nvPr/>
        </p:nvSpPr>
        <p:spPr>
          <a:xfrm>
            <a:off x="676650" y="1644657"/>
            <a:ext cx="7790700" cy="3046948"/>
          </a:xfrm>
          <a:prstGeom prst="rect">
            <a:avLst/>
          </a:prstGeom>
          <a:noFill/>
          <a:ln>
            <a:noFill/>
          </a:ln>
        </p:spPr>
        <p:txBody>
          <a:bodyPr spcFirstLastPara="1" wrap="square" lIns="91425" tIns="45700" rIns="91425" bIns="45700" anchor="t" anchorCtr="0">
            <a:spAutoFit/>
          </a:bodyPr>
          <a:lstStyle/>
          <a:p>
            <a:r>
              <a:rPr lang="it-IT" sz="1800" dirty="0">
                <a:solidFill>
                  <a:srgbClr val="222222"/>
                </a:solidFill>
                <a:effectLst/>
                <a:latin typeface="Arial" panose="020B0604020202020204" pitchFamily="34" charset="0"/>
                <a:cs typeface="Arial" panose="020B0604020202020204" pitchFamily="34" charset="0"/>
              </a:rPr>
              <a:t>L’incontro sarà rivolto in modo particolare alle famiglie ma anche al corpo docente ed alla comunità educante in senso più ampio per favorire la comunicazione di tutti gli attori coinvolti nel processo di scelta.</a:t>
            </a:r>
          </a:p>
          <a:p>
            <a:endParaRPr lang="it-IT" sz="1800" dirty="0">
              <a:solidFill>
                <a:srgbClr val="222222"/>
              </a:solidFill>
              <a:latin typeface="Arial" panose="020B0604020202020204" pitchFamily="34" charset="0"/>
              <a:cs typeface="Arial" panose="020B0604020202020204" pitchFamily="34" charset="0"/>
            </a:endParaRPr>
          </a:p>
          <a:p>
            <a:r>
              <a:rPr lang="it-IT" sz="1800" b="1" dirty="0">
                <a:solidFill>
                  <a:srgbClr val="222222"/>
                </a:solidFill>
                <a:effectLst/>
                <a:latin typeface="Arial" panose="020B0604020202020204" pitchFamily="34" charset="0"/>
                <a:cs typeface="Arial" panose="020B0604020202020204" pitchFamily="34" charset="0"/>
              </a:rPr>
              <a:t>La data </a:t>
            </a:r>
            <a:r>
              <a:rPr lang="it-IT" sz="1800" b="1" dirty="0">
                <a:solidFill>
                  <a:srgbClr val="222222"/>
                </a:solidFill>
                <a:latin typeface="Arial" panose="020B0604020202020204" pitchFamily="34" charset="0"/>
                <a:cs typeface="Arial" panose="020B0604020202020204" pitchFamily="34" charset="0"/>
              </a:rPr>
              <a:t>di</a:t>
            </a:r>
            <a:r>
              <a:rPr lang="it-IT" sz="1800" b="1" dirty="0">
                <a:solidFill>
                  <a:srgbClr val="222222"/>
                </a:solidFill>
                <a:effectLst/>
                <a:latin typeface="Arial" panose="020B0604020202020204" pitchFamily="34" charset="0"/>
                <a:cs typeface="Arial" panose="020B0604020202020204" pitchFamily="34" charset="0"/>
              </a:rPr>
              <a:t> questo incontro è il 29 maggio</a:t>
            </a:r>
            <a:r>
              <a:rPr lang="it-IT" sz="1800" dirty="0">
                <a:solidFill>
                  <a:srgbClr val="222222"/>
                </a:solidFill>
                <a:effectLst/>
                <a:latin typeface="Arial" panose="020B0604020202020204" pitchFamily="34" charset="0"/>
                <a:cs typeface="Arial" panose="020B0604020202020204" pitchFamily="34" charset="0"/>
              </a:rPr>
              <a:t>, prima della fine dell’anno scolastico per poter fornire strumenti utili alle famiglie nel periodo estivo in cui </a:t>
            </a:r>
            <a:r>
              <a:rPr lang="it-IT" sz="1800" dirty="0">
                <a:solidFill>
                  <a:srgbClr val="222222"/>
                </a:solidFill>
                <a:latin typeface="Arial" panose="020B0604020202020204" pitchFamily="34" charset="0"/>
                <a:cs typeface="Arial" panose="020B0604020202020204" pitchFamily="34" charset="0"/>
              </a:rPr>
              <a:t>si ha più tempo per</a:t>
            </a:r>
            <a:r>
              <a:rPr lang="it-IT" sz="1800" dirty="0">
                <a:solidFill>
                  <a:srgbClr val="222222"/>
                </a:solidFill>
                <a:effectLst/>
                <a:latin typeface="Arial" panose="020B0604020202020204" pitchFamily="34" charset="0"/>
                <a:cs typeface="Arial" panose="020B0604020202020204" pitchFamily="34" charset="0"/>
              </a:rPr>
              <a:t> le riflessioni che porteranno ad individuare il percorso formativo successivo; si terrà nel tardo pomeriggio</a:t>
            </a:r>
            <a:r>
              <a:rPr lang="it-IT" sz="1800" dirty="0">
                <a:solidFill>
                  <a:srgbClr val="222222"/>
                </a:solidFill>
                <a:latin typeface="Arial" panose="020B0604020202020204" pitchFamily="34" charset="0"/>
                <a:cs typeface="Arial" panose="020B0604020202020204" pitchFamily="34" charset="0"/>
              </a:rPr>
              <a:t> per permettere una partecipazione più ampia.</a:t>
            </a:r>
            <a:endParaRPr lang="it-IT" sz="1800" dirty="0">
              <a:effectLst/>
              <a:latin typeface="Arial" panose="020B0604020202020204" pitchFamily="34" charset="0"/>
              <a:cs typeface="Arial" panose="020B0604020202020204" pitchFamily="34" charset="0"/>
            </a:endParaRPr>
          </a:p>
          <a:p>
            <a:pPr marL="457200" lvl="0" indent="0" algn="just" rtl="0">
              <a:lnSpc>
                <a:spcPct val="150000"/>
              </a:lnSpc>
              <a:spcBef>
                <a:spcPts val="0"/>
              </a:spcBef>
              <a:spcAft>
                <a:spcPts val="0"/>
              </a:spcAft>
              <a:buNone/>
            </a:pPr>
            <a:endParaRPr sz="2000" dirty="0">
              <a:solidFill>
                <a:schemeClr val="dk1"/>
              </a:solidFill>
              <a:latin typeface="Calibri"/>
              <a:ea typeface="Calibri"/>
              <a:cs typeface="Calibri"/>
              <a:sym typeface="Calibri"/>
            </a:endParaRPr>
          </a:p>
        </p:txBody>
      </p:sp>
      <p:pic>
        <p:nvPicPr>
          <p:cNvPr id="49" name="Google Shape;49;g2daf28e9c3f_0_32"/>
          <p:cNvPicPr preferRelativeResize="0"/>
          <p:nvPr/>
        </p:nvPicPr>
        <p:blipFill rotWithShape="1">
          <a:blip r:embed="rId3">
            <a:alphaModFix/>
          </a:blip>
          <a:srcRect/>
          <a:stretch/>
        </p:blipFill>
        <p:spPr>
          <a:xfrm>
            <a:off x="0" y="6685"/>
            <a:ext cx="3771900" cy="929640"/>
          </a:xfrm>
          <a:prstGeom prst="rect">
            <a:avLst/>
          </a:prstGeom>
          <a:noFill/>
          <a:ln>
            <a:noFill/>
          </a:ln>
        </p:spPr>
      </p:pic>
    </p:spTree>
    <p:extLst>
      <p:ext uri="{BB962C8B-B14F-4D97-AF65-F5344CB8AC3E}">
        <p14:creationId xmlns:p14="http://schemas.microsoft.com/office/powerpoint/2010/main" val="2400320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49;g2daf28e9c3f_0_32">
            <a:extLst>
              <a:ext uri="{FF2B5EF4-FFF2-40B4-BE49-F238E27FC236}">
                <a16:creationId xmlns:a16="http://schemas.microsoft.com/office/drawing/2014/main" id="{83469E76-A241-044E-803D-857A64E1BB24}"/>
              </a:ext>
            </a:extLst>
          </p:cNvPr>
          <p:cNvPicPr preferRelativeResize="0"/>
          <p:nvPr/>
        </p:nvPicPr>
        <p:blipFill rotWithShape="1">
          <a:blip r:embed="rId2">
            <a:alphaModFix/>
          </a:blip>
          <a:srcRect/>
          <a:stretch/>
        </p:blipFill>
        <p:spPr>
          <a:xfrm>
            <a:off x="0" y="6685"/>
            <a:ext cx="3771900" cy="929640"/>
          </a:xfrm>
          <a:prstGeom prst="rect">
            <a:avLst/>
          </a:prstGeom>
          <a:noFill/>
          <a:ln>
            <a:noFill/>
          </a:ln>
        </p:spPr>
      </p:pic>
      <p:sp>
        <p:nvSpPr>
          <p:cNvPr id="3" name="Google Shape;41;p3">
            <a:extLst>
              <a:ext uri="{FF2B5EF4-FFF2-40B4-BE49-F238E27FC236}">
                <a16:creationId xmlns:a16="http://schemas.microsoft.com/office/drawing/2014/main" id="{78CABE24-F653-8B46-B524-2A818566791E}"/>
              </a:ext>
            </a:extLst>
          </p:cNvPr>
          <p:cNvSpPr txBox="1"/>
          <p:nvPr/>
        </p:nvSpPr>
        <p:spPr>
          <a:xfrm>
            <a:off x="865632" y="1029290"/>
            <a:ext cx="7595615" cy="6340197"/>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US" sz="1800" b="1" i="0" u="none" strike="noStrike" cap="none" dirty="0">
                <a:solidFill>
                  <a:srgbClr val="3C3C3C"/>
                </a:solidFill>
                <a:latin typeface="Titillium Web"/>
                <a:ea typeface="Titillium Web"/>
                <a:cs typeface="Titillium Web"/>
                <a:sym typeface="Titillium Web"/>
              </a:rPr>
              <a:t> </a:t>
            </a:r>
            <a:endParaRPr sz="18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r>
              <a:rPr lang="it-IT" sz="3600" b="1" i="0" u="none" strike="noStrike" cap="none" dirty="0">
                <a:solidFill>
                  <a:srgbClr val="0070C0"/>
                </a:solidFill>
                <a:latin typeface="Titillium Web"/>
                <a:ea typeface="Titillium Web"/>
                <a:cs typeface="Titillium Web"/>
                <a:sym typeface="Titillium Web"/>
              </a:rPr>
              <a:t>Fase autunnale</a:t>
            </a:r>
          </a:p>
          <a:p>
            <a:pPr marL="0" marR="0" lvl="0" indent="0" algn="ctr" rtl="0">
              <a:lnSpc>
                <a:spcPct val="100000"/>
              </a:lnSpc>
              <a:spcBef>
                <a:spcPts val="0"/>
              </a:spcBef>
              <a:spcAft>
                <a:spcPts val="0"/>
              </a:spcAft>
              <a:buClr>
                <a:srgbClr val="000000"/>
              </a:buClr>
              <a:buSzPts val="3600"/>
              <a:buFont typeface="Arial"/>
              <a:buNone/>
            </a:pPr>
            <a:r>
              <a:rPr lang="it-IT" sz="2800" i="1" dirty="0">
                <a:solidFill>
                  <a:srgbClr val="3C3C3C"/>
                </a:solidFill>
                <a:latin typeface="Titillium Web"/>
                <a:ea typeface="Titillium Web"/>
                <a:cs typeface="Titillium Web"/>
                <a:sym typeface="Titillium Web"/>
              </a:rPr>
              <a:t>settembre-ottobre</a:t>
            </a:r>
            <a:r>
              <a:rPr lang="it-IT" sz="3600" b="1" dirty="0">
                <a:solidFill>
                  <a:srgbClr val="3C3C3C"/>
                </a:solidFill>
                <a:latin typeface="Titillium Web"/>
                <a:ea typeface="Titillium Web"/>
                <a:cs typeface="Titillium Web"/>
                <a:sym typeface="Titillium Web"/>
              </a:rPr>
              <a:t> </a:t>
            </a:r>
            <a:endParaRPr lang="it-IT" sz="3600" b="1" i="0" u="none" strike="noStrike" cap="none" dirty="0">
              <a:solidFill>
                <a:srgbClr val="3C3C3C"/>
              </a:solidFill>
              <a:latin typeface="Titillium Web"/>
              <a:ea typeface="Titillium Web"/>
              <a:cs typeface="Titillium Web"/>
              <a:sym typeface="Titillium Web"/>
            </a:endParaRPr>
          </a:p>
          <a:p>
            <a:r>
              <a:rPr lang="it-IT" sz="1800" dirty="0">
                <a:effectLst/>
                <a:latin typeface="ArialMT"/>
              </a:rPr>
              <a:t>Questa fase prevede la realizzazione di iniziative e attività rivolte agli allievi ed alle allieve del terzo anno della scuola secondaria di primo grado, i loro insegnanti e le famiglie, finalizzate a: </a:t>
            </a:r>
          </a:p>
          <a:p>
            <a:endParaRPr lang="it-IT" dirty="0">
              <a:effectLst/>
            </a:endParaRPr>
          </a:p>
          <a:p>
            <a:r>
              <a:rPr lang="it-IT" sz="1800" dirty="0">
                <a:effectLst/>
                <a:latin typeface="CourierNewPSMT" panose="02070309020205020404" pitchFamily="49" charset="0"/>
              </a:rPr>
              <a:t>o </a:t>
            </a:r>
            <a:r>
              <a:rPr lang="it-IT" sz="1800" b="1" dirty="0">
                <a:effectLst/>
                <a:latin typeface="ArialMT"/>
              </a:rPr>
              <a:t>conoscere</a:t>
            </a:r>
            <a:r>
              <a:rPr lang="it-IT" sz="1800" dirty="0">
                <a:effectLst/>
                <a:latin typeface="ArialMT"/>
              </a:rPr>
              <a:t> il sistema scolastico e formativo e i diversi percorsi presenti sul territorio torinese </a:t>
            </a:r>
            <a:endParaRPr lang="it-IT" dirty="0">
              <a:effectLst/>
            </a:endParaRPr>
          </a:p>
          <a:p>
            <a:r>
              <a:rPr lang="it-IT" sz="1800" dirty="0">
                <a:effectLst/>
                <a:latin typeface="CourierNewPSMT" panose="02070309020205020404" pitchFamily="49" charset="0"/>
              </a:rPr>
              <a:t>o </a:t>
            </a:r>
            <a:r>
              <a:rPr lang="it-IT" sz="1800" b="1" dirty="0">
                <a:effectLst/>
                <a:latin typeface="ArialMT"/>
              </a:rPr>
              <a:t>favorire il confronto </a:t>
            </a:r>
            <a:r>
              <a:rPr lang="it-IT" sz="1800" dirty="0">
                <a:effectLst/>
                <a:latin typeface="ArialMT"/>
              </a:rPr>
              <a:t>tra studenti delle scuole secondarie di primo grado e quelli di secondo grado e delle agenzie formative </a:t>
            </a:r>
            <a:endParaRPr lang="it-IT" dirty="0">
              <a:effectLst/>
            </a:endParaRPr>
          </a:p>
          <a:p>
            <a:r>
              <a:rPr lang="it-IT" sz="1800" dirty="0">
                <a:effectLst/>
                <a:latin typeface="CourierNewPSMT" panose="02070309020205020404" pitchFamily="49" charset="0"/>
              </a:rPr>
              <a:t>o </a:t>
            </a:r>
            <a:r>
              <a:rPr lang="it-IT" sz="1800" b="1" dirty="0">
                <a:effectLst/>
                <a:latin typeface="ArialMT"/>
              </a:rPr>
              <a:t>chiarire dubbi </a:t>
            </a:r>
            <a:r>
              <a:rPr lang="it-IT" sz="1800" dirty="0">
                <a:effectLst/>
                <a:latin typeface="ArialMT"/>
              </a:rPr>
              <a:t>e perplessità sulla scelta con orientatori/orientatrici esperti/e</a:t>
            </a:r>
          </a:p>
          <a:p>
            <a:r>
              <a:rPr lang="it-IT" sz="1800" dirty="0">
                <a:effectLst/>
                <a:latin typeface="CourierNewPSMT" panose="02070309020205020404" pitchFamily="49" charset="0"/>
              </a:rPr>
              <a:t>o </a:t>
            </a:r>
            <a:r>
              <a:rPr lang="it-IT" sz="1800" b="1" dirty="0">
                <a:effectLst/>
                <a:latin typeface="ArialMT"/>
              </a:rPr>
              <a:t>approfondire</a:t>
            </a:r>
            <a:r>
              <a:rPr lang="it-IT" sz="1800" dirty="0">
                <a:effectLst/>
                <a:latin typeface="ArialMT"/>
              </a:rPr>
              <a:t> tematiche connesse alla scelta e all’orientamento.</a:t>
            </a:r>
          </a:p>
          <a:p>
            <a:endParaRPr lang="it-IT" sz="1800" dirty="0">
              <a:latin typeface="ArialMT"/>
            </a:endParaRPr>
          </a:p>
          <a:p>
            <a:r>
              <a:rPr lang="it-IT" sz="1800" dirty="0">
                <a:effectLst/>
                <a:latin typeface="ArialMT"/>
              </a:rPr>
              <a:t>Le attività si concentreranno nell’arco di due settimane, denominate </a:t>
            </a:r>
            <a:r>
              <a:rPr lang="it-IT" sz="1800" b="1" dirty="0">
                <a:effectLst/>
                <a:latin typeface="Arial" panose="020B0604020202020204" pitchFamily="34" charset="0"/>
              </a:rPr>
              <a:t>Settimane dell’Orientamento. </a:t>
            </a:r>
            <a:endParaRPr lang="it-IT" dirty="0">
              <a:effectLst/>
            </a:endParaRPr>
          </a:p>
          <a:p>
            <a:endParaRPr lang="it-IT" dirty="0">
              <a:effectLst/>
            </a:endParaRPr>
          </a:p>
          <a:p>
            <a:pPr marL="0" marR="0" lvl="0" indent="0" rtl="0">
              <a:lnSpc>
                <a:spcPct val="100000"/>
              </a:lnSpc>
              <a:spcBef>
                <a:spcPts val="0"/>
              </a:spcBef>
              <a:spcAft>
                <a:spcPts val="0"/>
              </a:spcAft>
              <a:buClr>
                <a:srgbClr val="000000"/>
              </a:buClr>
              <a:buSzPts val="36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3C3C3C"/>
              </a:solidFill>
              <a:latin typeface="Titillium Web"/>
              <a:ea typeface="Titillium Web"/>
              <a:cs typeface="Titillium Web"/>
              <a:sym typeface="Titillium Web"/>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3C3C3C"/>
              </a:solidFill>
              <a:latin typeface="Titillium Web"/>
              <a:ea typeface="Titillium Web"/>
              <a:cs typeface="Titillium Web"/>
              <a:sym typeface="Titillium Web"/>
            </a:endParaRPr>
          </a:p>
        </p:txBody>
      </p:sp>
    </p:spTree>
    <p:extLst>
      <p:ext uri="{BB962C8B-B14F-4D97-AF65-F5344CB8AC3E}">
        <p14:creationId xmlns:p14="http://schemas.microsoft.com/office/powerpoint/2010/main" val="351862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
        <p:cNvGrpSpPr/>
        <p:nvPr/>
      </p:nvGrpSpPr>
      <p:grpSpPr>
        <a:xfrm>
          <a:off x="0" y="0"/>
          <a:ext cx="0" cy="0"/>
          <a:chOff x="0" y="0"/>
          <a:chExt cx="0" cy="0"/>
        </a:xfrm>
      </p:grpSpPr>
      <p:sp>
        <p:nvSpPr>
          <p:cNvPr id="47" name="Google Shape;47;g2daf28e9c3f_0_32"/>
          <p:cNvSpPr txBox="1"/>
          <p:nvPr/>
        </p:nvSpPr>
        <p:spPr>
          <a:xfrm>
            <a:off x="160700" y="1001800"/>
            <a:ext cx="8680200" cy="9694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400"/>
              <a:buFont typeface="Calibri"/>
              <a:buNone/>
            </a:pPr>
            <a:r>
              <a:rPr lang="en-US" sz="2400" b="1" i="0" u="none" strike="noStrike" cap="none" dirty="0" err="1">
                <a:solidFill>
                  <a:srgbClr val="FFC000"/>
                </a:solidFill>
                <a:latin typeface="Calibri"/>
                <a:ea typeface="Calibri"/>
                <a:cs typeface="Calibri"/>
                <a:sym typeface="Calibri"/>
              </a:rPr>
              <a:t>Settimane</a:t>
            </a:r>
            <a:r>
              <a:rPr lang="en-US" sz="2400" b="1" i="0" u="none" strike="noStrike" cap="none" dirty="0">
                <a:solidFill>
                  <a:srgbClr val="FFC000"/>
                </a:solidFill>
                <a:latin typeface="Calibri"/>
                <a:ea typeface="Calibri"/>
                <a:cs typeface="Calibri"/>
                <a:sym typeface="Calibri"/>
              </a:rPr>
              <a:t> </a:t>
            </a:r>
            <a:r>
              <a:rPr lang="en-US" sz="2400" b="1" i="0" u="none" strike="noStrike" cap="none" dirty="0" err="1">
                <a:solidFill>
                  <a:srgbClr val="FFC000"/>
                </a:solidFill>
                <a:latin typeface="Calibri"/>
                <a:ea typeface="Calibri"/>
                <a:cs typeface="Calibri"/>
                <a:sym typeface="Calibri"/>
              </a:rPr>
              <a:t>dell’orientamento</a:t>
            </a:r>
            <a:endParaRPr sz="2400" b="1" i="0" u="none" strike="noStrike" cap="none" dirty="0">
              <a:solidFill>
                <a:srgbClr val="FFC000"/>
              </a:solidFill>
              <a:latin typeface="Calibri"/>
              <a:ea typeface="Calibri"/>
              <a:cs typeface="Calibri"/>
              <a:sym typeface="Calibri"/>
            </a:endParaRPr>
          </a:p>
          <a:p>
            <a:pPr marL="0" lvl="0" indent="0" algn="ctr" rtl="0">
              <a:lnSpc>
                <a:spcPct val="150000"/>
              </a:lnSpc>
              <a:spcBef>
                <a:spcPts val="0"/>
              </a:spcBef>
              <a:spcAft>
                <a:spcPts val="0"/>
              </a:spcAft>
              <a:buClr>
                <a:schemeClr val="dk1"/>
              </a:buClr>
              <a:buSzPts val="2400"/>
              <a:buFont typeface="Calibri"/>
              <a:buNone/>
            </a:pPr>
            <a:r>
              <a:rPr lang="en-US" sz="2200" b="1" i="1" dirty="0" err="1">
                <a:solidFill>
                  <a:srgbClr val="FFC000"/>
                </a:solidFill>
                <a:latin typeface="Calibri"/>
                <a:ea typeface="Calibri"/>
                <a:cs typeface="Calibri"/>
                <a:sym typeface="Calibri"/>
              </a:rPr>
              <a:t>Seconda</a:t>
            </a:r>
            <a:r>
              <a:rPr lang="en-US" sz="2200" b="1" i="1" dirty="0">
                <a:solidFill>
                  <a:srgbClr val="FFC000"/>
                </a:solidFill>
                <a:latin typeface="Calibri"/>
                <a:ea typeface="Calibri"/>
                <a:cs typeface="Calibri"/>
                <a:sym typeface="Calibri"/>
              </a:rPr>
              <a:t> </a:t>
            </a:r>
            <a:r>
              <a:rPr lang="en-US" sz="2200" b="1" i="1" dirty="0" err="1">
                <a:solidFill>
                  <a:srgbClr val="FFC000"/>
                </a:solidFill>
                <a:latin typeface="Calibri"/>
                <a:ea typeface="Calibri"/>
                <a:cs typeface="Calibri"/>
                <a:sym typeface="Calibri"/>
              </a:rPr>
              <a:t>metà</a:t>
            </a:r>
            <a:r>
              <a:rPr lang="en-US" sz="2200" b="1" i="1" dirty="0">
                <a:solidFill>
                  <a:srgbClr val="FFC000"/>
                </a:solidFill>
                <a:latin typeface="Calibri"/>
                <a:ea typeface="Calibri"/>
                <a:cs typeface="Calibri"/>
                <a:sym typeface="Calibri"/>
              </a:rPr>
              <a:t> di </a:t>
            </a:r>
            <a:r>
              <a:rPr lang="en-US" sz="2200" b="1" i="1" dirty="0" err="1">
                <a:solidFill>
                  <a:srgbClr val="FFC000"/>
                </a:solidFill>
                <a:latin typeface="Calibri"/>
                <a:ea typeface="Calibri"/>
                <a:cs typeface="Calibri"/>
                <a:sym typeface="Calibri"/>
              </a:rPr>
              <a:t>ottobre</a:t>
            </a:r>
            <a:r>
              <a:rPr lang="en-US" sz="2200" b="1" i="1" dirty="0">
                <a:solidFill>
                  <a:srgbClr val="FFC000"/>
                </a:solidFill>
                <a:latin typeface="Calibri"/>
                <a:ea typeface="Calibri"/>
                <a:cs typeface="Calibri"/>
                <a:sym typeface="Calibri"/>
              </a:rPr>
              <a:t> 2025</a:t>
            </a:r>
            <a:endParaRPr sz="2400" b="1" i="0" u="none" strike="noStrike" cap="none" dirty="0">
              <a:solidFill>
                <a:srgbClr val="FFC000"/>
              </a:solidFill>
              <a:latin typeface="Calibri"/>
              <a:ea typeface="Calibri"/>
              <a:cs typeface="Calibri"/>
              <a:sym typeface="Calibri"/>
            </a:endParaRPr>
          </a:p>
        </p:txBody>
      </p:sp>
      <p:sp>
        <p:nvSpPr>
          <p:cNvPr id="48" name="Google Shape;48;g2daf28e9c3f_0_32"/>
          <p:cNvSpPr txBox="1"/>
          <p:nvPr/>
        </p:nvSpPr>
        <p:spPr>
          <a:xfrm>
            <a:off x="798570" y="1971256"/>
            <a:ext cx="7790700" cy="3600945"/>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chemeClr val="dk1"/>
              </a:buClr>
              <a:buSzPts val="2400"/>
              <a:buFont typeface="Calibri"/>
              <a:buNone/>
            </a:pPr>
            <a:endParaRPr sz="2000" b="1" i="1" u="none" strike="noStrike" cap="none" dirty="0">
              <a:solidFill>
                <a:schemeClr val="dk1"/>
              </a:solidFill>
              <a:latin typeface="Calibri"/>
              <a:ea typeface="Calibri"/>
              <a:cs typeface="Calibri"/>
              <a:sym typeface="Calibri"/>
            </a:endParaRPr>
          </a:p>
          <a:p>
            <a:r>
              <a:rPr lang="it-IT" sz="1800" b="1" dirty="0">
                <a:solidFill>
                  <a:srgbClr val="00B050"/>
                </a:solidFill>
                <a:effectLst/>
                <a:latin typeface="Arial" panose="020B0604020202020204" pitchFamily="34" charset="0"/>
              </a:rPr>
              <a:t>Incontro di apertura</a:t>
            </a:r>
            <a:r>
              <a:rPr lang="it-IT" sz="1800" dirty="0">
                <a:solidFill>
                  <a:srgbClr val="00B050"/>
                </a:solidFill>
                <a:effectLst/>
                <a:latin typeface="ArialMT"/>
              </a:rPr>
              <a:t>: </a:t>
            </a:r>
          </a:p>
          <a:p>
            <a:r>
              <a:rPr lang="it-IT" sz="1800" dirty="0">
                <a:effectLst/>
                <a:latin typeface="ArialMT"/>
              </a:rPr>
              <a:t>incontro in presenza di avvio delle Settimane dell’Orientamento con i saluti dei referenti istituzionali e la partecipazione di studenti e studentesse di classi terze «medie».</a:t>
            </a:r>
          </a:p>
          <a:p>
            <a:br>
              <a:rPr lang="it-IT" sz="1800" dirty="0">
                <a:effectLst/>
                <a:latin typeface="ArialMT"/>
              </a:rPr>
            </a:br>
            <a:r>
              <a:rPr lang="it-IT" sz="1800" dirty="0">
                <a:effectLst/>
                <a:latin typeface="ArialMT"/>
              </a:rPr>
              <a:t>L’appuntamento sarà </a:t>
            </a:r>
            <a:r>
              <a:rPr lang="it-IT" sz="1800" dirty="0">
                <a:latin typeface="ArialMT"/>
              </a:rPr>
              <a:t>così strutturato</a:t>
            </a:r>
            <a:r>
              <a:rPr lang="it-IT" sz="1800" dirty="0">
                <a:effectLst/>
                <a:latin typeface="ArialMT"/>
              </a:rPr>
              <a:t>: </a:t>
            </a:r>
            <a:endParaRPr lang="it-IT" sz="2800" dirty="0">
              <a:effectLst/>
            </a:endParaRPr>
          </a:p>
          <a:p>
            <a:r>
              <a:rPr lang="it-IT" sz="1800" dirty="0">
                <a:effectLst/>
                <a:latin typeface="CourierNewPSMT" panose="02070309020205020404" pitchFamily="49" charset="0"/>
              </a:rPr>
              <a:t>o </a:t>
            </a:r>
            <a:r>
              <a:rPr lang="it-IT" sz="1800" b="1" dirty="0">
                <a:effectLst/>
                <a:latin typeface="Arial" panose="020B0604020202020204" pitchFamily="34" charset="0"/>
              </a:rPr>
              <a:t>tavola rotonda con professionisti </a:t>
            </a:r>
            <a:r>
              <a:rPr lang="it-IT" sz="1800" dirty="0">
                <a:effectLst/>
                <a:latin typeface="ArialMT"/>
              </a:rPr>
              <a:t>appartenenti alle quattro aree tematiche del sito permanente dell’orientamento, che presenteranno il proprio lavoro e dialogheranno con il pubblico </a:t>
            </a:r>
            <a:endParaRPr lang="it-IT" sz="2800" dirty="0">
              <a:effectLst/>
            </a:endParaRPr>
          </a:p>
          <a:p>
            <a:r>
              <a:rPr lang="it-IT" sz="1800" dirty="0">
                <a:effectLst/>
                <a:latin typeface="CourierNewPSMT" panose="02070309020205020404" pitchFamily="49" charset="0"/>
              </a:rPr>
              <a:t>o </a:t>
            </a:r>
            <a:r>
              <a:rPr lang="it-IT" sz="1800" b="1" dirty="0">
                <a:effectLst/>
                <a:latin typeface="Arial" panose="020B0604020202020204" pitchFamily="34" charset="0"/>
              </a:rPr>
              <a:t>presentazione dei prodotti del Learning Gam</a:t>
            </a:r>
            <a:r>
              <a:rPr lang="it-IT" sz="1800" dirty="0">
                <a:effectLst/>
                <a:latin typeface="ArialMT"/>
              </a:rPr>
              <a:t>e (iniziativa lanciata nella fase primaverile) e premiazione dei vincitori di ogni singola area. </a:t>
            </a:r>
            <a:endParaRPr sz="2000" dirty="0">
              <a:solidFill>
                <a:schemeClr val="dk1"/>
              </a:solidFill>
              <a:latin typeface="Calibri"/>
              <a:ea typeface="Calibri"/>
              <a:cs typeface="Calibri"/>
              <a:sym typeface="Calibri"/>
            </a:endParaRPr>
          </a:p>
        </p:txBody>
      </p:sp>
      <p:pic>
        <p:nvPicPr>
          <p:cNvPr id="49" name="Google Shape;49;g2daf28e9c3f_0_32"/>
          <p:cNvPicPr preferRelativeResize="0"/>
          <p:nvPr/>
        </p:nvPicPr>
        <p:blipFill rotWithShape="1">
          <a:blip r:embed="rId3">
            <a:alphaModFix/>
          </a:blip>
          <a:srcRect/>
          <a:stretch/>
        </p:blipFill>
        <p:spPr>
          <a:xfrm>
            <a:off x="0" y="6685"/>
            <a:ext cx="3771900" cy="929640"/>
          </a:xfrm>
          <a:prstGeom prst="rect">
            <a:avLst/>
          </a:prstGeom>
          <a:noFill/>
          <a:ln>
            <a:noFill/>
          </a:ln>
        </p:spPr>
      </p:pic>
      <p:pic>
        <p:nvPicPr>
          <p:cNvPr id="1025" name="Picture 1">
            <a:extLst>
              <a:ext uri="{FF2B5EF4-FFF2-40B4-BE49-F238E27FC236}">
                <a16:creationId xmlns:a16="http://schemas.microsoft.com/office/drawing/2014/main" id="{8DFDBBFC-6B97-8041-9F5D-7738CB95C0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70000" cy="1270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10A5CC3F-E033-2540-B9E2-C81952834A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70000" cy="12700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a:extLst>
              <a:ext uri="{FF2B5EF4-FFF2-40B4-BE49-F238E27FC236}">
                <a16:creationId xmlns:a16="http://schemas.microsoft.com/office/drawing/2014/main" id="{CD784F3A-C394-C04E-A33C-3EE283F9B2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70000" cy="12700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a:extLst>
              <a:ext uri="{FF2B5EF4-FFF2-40B4-BE49-F238E27FC236}">
                <a16:creationId xmlns:a16="http://schemas.microsoft.com/office/drawing/2014/main" id="{313AD6E3-62B3-534F-8A5C-2E8E51F01D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70000" cy="127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Struttura predefinita">
  <a:themeElements>
    <a:clrScheme name="Struttura predefinita">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8274</TotalTime>
  <Words>1038</Words>
  <Application>Microsoft Macintosh PowerPoint</Application>
  <PresentationFormat>Presentazione su schermo (4:3)</PresentationFormat>
  <Paragraphs>85</Paragraphs>
  <Slides>13</Slides>
  <Notes>11</Notes>
  <HiddenSlides>0</HiddenSlides>
  <MMClips>0</MMClips>
  <ScaleCrop>false</ScaleCrop>
  <HeadingPairs>
    <vt:vector size="6" baseType="variant">
      <vt:variant>
        <vt:lpstr>Caratteri utilizzati</vt:lpstr>
      </vt:variant>
      <vt:variant>
        <vt:i4>8</vt:i4>
      </vt:variant>
      <vt:variant>
        <vt:lpstr>Tema</vt:lpstr>
      </vt:variant>
      <vt:variant>
        <vt:i4>2</vt:i4>
      </vt:variant>
      <vt:variant>
        <vt:lpstr>Titoli diapositive</vt:lpstr>
      </vt:variant>
      <vt:variant>
        <vt:i4>13</vt:i4>
      </vt:variant>
    </vt:vector>
  </HeadingPairs>
  <TitlesOfParts>
    <vt:vector size="23" baseType="lpstr">
      <vt:lpstr>SymbolMT</vt:lpstr>
      <vt:lpstr>Calibri Light</vt:lpstr>
      <vt:lpstr>Times New Roman</vt:lpstr>
      <vt:lpstr>Titillium Web</vt:lpstr>
      <vt:lpstr>ArialMT</vt:lpstr>
      <vt:lpstr>Calibri</vt:lpstr>
      <vt:lpstr>Arial</vt:lpstr>
      <vt:lpstr>CourierNewPSMT</vt:lpstr>
      <vt:lpstr>Struttura predefinita</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u205105</dc:creator>
  <cp:lastModifiedBy>Gitana Scozzari</cp:lastModifiedBy>
  <cp:revision>7</cp:revision>
  <dcterms:created xsi:type="dcterms:W3CDTF">2022-09-16T10:09:08Z</dcterms:created>
  <dcterms:modified xsi:type="dcterms:W3CDTF">2025-05-21T09:01:55Z</dcterms:modified>
</cp:coreProperties>
</file>